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34"/>
  </p:notesMasterIdLst>
  <p:handoutMasterIdLst>
    <p:handoutMasterId r:id="rId35"/>
  </p:handoutMasterIdLst>
  <p:sldIdLst>
    <p:sldId id="361" r:id="rId4"/>
    <p:sldId id="462" r:id="rId5"/>
    <p:sldId id="431" r:id="rId6"/>
    <p:sldId id="432" r:id="rId7"/>
    <p:sldId id="422" r:id="rId8"/>
    <p:sldId id="423" r:id="rId9"/>
    <p:sldId id="428" r:id="rId10"/>
    <p:sldId id="388" r:id="rId11"/>
    <p:sldId id="398" r:id="rId12"/>
    <p:sldId id="447" r:id="rId13"/>
    <p:sldId id="424" r:id="rId14"/>
    <p:sldId id="414" r:id="rId15"/>
    <p:sldId id="459" r:id="rId16"/>
    <p:sldId id="460" r:id="rId17"/>
    <p:sldId id="461" r:id="rId18"/>
    <p:sldId id="452" r:id="rId19"/>
    <p:sldId id="457" r:id="rId20"/>
    <p:sldId id="454" r:id="rId21"/>
    <p:sldId id="438" r:id="rId22"/>
    <p:sldId id="385" r:id="rId23"/>
    <p:sldId id="456" r:id="rId24"/>
    <p:sldId id="458" r:id="rId25"/>
    <p:sldId id="440" r:id="rId26"/>
    <p:sldId id="437" r:id="rId27"/>
    <p:sldId id="441" r:id="rId28"/>
    <p:sldId id="442" r:id="rId29"/>
    <p:sldId id="444" r:id="rId30"/>
    <p:sldId id="445" r:id="rId31"/>
    <p:sldId id="446" r:id="rId32"/>
    <p:sldId id="448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nd Nielsen" initials="TN" lastIdx="1" clrIdx="0">
    <p:extLst>
      <p:ext uri="{19B8F6BF-5375-455C-9EA6-DF929625EA0E}">
        <p15:presenceInfo xmlns:p15="http://schemas.microsoft.com/office/powerpoint/2012/main" userId="992435fa9afad8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1B4E7"/>
    <a:srgbClr val="58585A"/>
    <a:srgbClr val="005DAA"/>
    <a:srgbClr val="FF7600"/>
    <a:srgbClr val="D91B5C"/>
    <a:srgbClr val="87217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2" autoAdjust="0"/>
    <p:restoredTop sz="94660"/>
  </p:normalViewPr>
  <p:slideViewPr>
    <p:cSldViewPr>
      <p:cViewPr varScale="1">
        <p:scale>
          <a:sx n="81" d="100"/>
          <a:sy n="81" d="100"/>
        </p:scale>
        <p:origin x="108" y="6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E389F-CAF2-43CF-A265-8554E0A88771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42E9C68-0DC3-4090-8EDE-F89432021468}">
      <dgm:prSet/>
      <dgm:spPr/>
      <dgm:t>
        <a:bodyPr/>
        <a:lstStyle/>
        <a:p>
          <a:r>
            <a:rPr lang="nb-NO"/>
            <a:t>CICO i klubben</a:t>
          </a:r>
        </a:p>
      </dgm:t>
    </dgm:pt>
    <dgm:pt modelId="{2FBF4DAC-9AE4-4E28-8B56-E23ACD646FE7}" type="parTrans" cxnId="{B4ADBDC9-11CD-4339-BBC1-F7BBDC69AF2C}">
      <dgm:prSet/>
      <dgm:spPr/>
      <dgm:t>
        <a:bodyPr/>
        <a:lstStyle/>
        <a:p>
          <a:endParaRPr lang="nb-NO"/>
        </a:p>
      </dgm:t>
    </dgm:pt>
    <dgm:pt modelId="{9D4D7859-8A11-4564-BBAB-D12CA78C72BD}" type="sibTrans" cxnId="{B4ADBDC9-11CD-4339-BBC1-F7BBDC69AF2C}">
      <dgm:prSet/>
      <dgm:spPr/>
      <dgm:t>
        <a:bodyPr/>
        <a:lstStyle/>
        <a:p>
          <a:endParaRPr lang="nb-NO"/>
        </a:p>
      </dgm:t>
    </dgm:pt>
    <dgm:pt modelId="{36FBB276-67C0-4C78-8433-10BA0779AB3C}">
      <dgm:prSet/>
      <dgm:spPr/>
      <dgm:t>
        <a:bodyPr/>
        <a:lstStyle/>
        <a:p>
          <a:r>
            <a:rPr lang="nb-NO"/>
            <a:t>DICO i distriktet</a:t>
          </a:r>
        </a:p>
      </dgm:t>
    </dgm:pt>
    <dgm:pt modelId="{DA7EB0E8-E6AF-43F1-B1FC-95F89D70CF69}" type="parTrans" cxnId="{9DCF369D-BB0A-4106-A887-812DE4826119}">
      <dgm:prSet/>
      <dgm:spPr/>
      <dgm:t>
        <a:bodyPr/>
        <a:lstStyle/>
        <a:p>
          <a:endParaRPr lang="nb-NO"/>
        </a:p>
      </dgm:t>
    </dgm:pt>
    <dgm:pt modelId="{48C7C1F6-F730-4187-A57E-2A59EACB97D8}" type="sibTrans" cxnId="{9DCF369D-BB0A-4106-A887-812DE4826119}">
      <dgm:prSet/>
      <dgm:spPr/>
      <dgm:t>
        <a:bodyPr/>
        <a:lstStyle/>
        <a:p>
          <a:endParaRPr lang="nb-NO"/>
        </a:p>
      </dgm:t>
    </dgm:pt>
    <dgm:pt modelId="{6128148C-1EEB-414D-83F6-52D74354B4AE}">
      <dgm:prSet/>
      <dgm:spPr/>
      <dgm:t>
        <a:bodyPr/>
        <a:lstStyle/>
        <a:p>
          <a:r>
            <a:rPr lang="nb-NO" dirty="0"/>
            <a:t>Webmaster i NORFO</a:t>
          </a:r>
        </a:p>
      </dgm:t>
    </dgm:pt>
    <dgm:pt modelId="{517D86BC-B9B8-474E-A12F-4FA7D979AE3C}" type="parTrans" cxnId="{D3CE9837-AD59-402F-8A69-200726E5181E}">
      <dgm:prSet/>
      <dgm:spPr/>
      <dgm:t>
        <a:bodyPr/>
        <a:lstStyle/>
        <a:p>
          <a:endParaRPr lang="nb-NO"/>
        </a:p>
      </dgm:t>
    </dgm:pt>
    <dgm:pt modelId="{E8B5F94B-21D4-4FD0-A765-696A232A4633}" type="sibTrans" cxnId="{D3CE9837-AD59-402F-8A69-200726E5181E}">
      <dgm:prSet/>
      <dgm:spPr/>
      <dgm:t>
        <a:bodyPr/>
        <a:lstStyle/>
        <a:p>
          <a:endParaRPr lang="nb-NO"/>
        </a:p>
      </dgm:t>
    </dgm:pt>
    <dgm:pt modelId="{807CFFD9-2F57-4FF2-AC7F-03458B426317}">
      <dgm:prSet/>
      <dgm:spPr/>
      <dgm:t>
        <a:bodyPr/>
        <a:lstStyle/>
        <a:p>
          <a:r>
            <a:rPr lang="nb-NO" dirty="0"/>
            <a:t>Leverandør (</a:t>
          </a:r>
          <a:r>
            <a:rPr lang="nb-NO" dirty="0" err="1"/>
            <a:t>WebComputing</a:t>
          </a:r>
          <a:r>
            <a:rPr lang="nb-NO" dirty="0"/>
            <a:t>)</a:t>
          </a:r>
        </a:p>
      </dgm:t>
    </dgm:pt>
    <dgm:pt modelId="{119522D3-8138-459F-B5FB-2807C6410F46}" type="parTrans" cxnId="{9FB3E65D-78D8-4EBF-A7E5-90426810F7C5}">
      <dgm:prSet/>
      <dgm:spPr/>
      <dgm:t>
        <a:bodyPr/>
        <a:lstStyle/>
        <a:p>
          <a:endParaRPr lang="nb-NO"/>
        </a:p>
      </dgm:t>
    </dgm:pt>
    <dgm:pt modelId="{DD598C4B-744F-4BEE-B64C-087B1CA829AE}" type="sibTrans" cxnId="{9FB3E65D-78D8-4EBF-A7E5-90426810F7C5}">
      <dgm:prSet/>
      <dgm:spPr/>
      <dgm:t>
        <a:bodyPr/>
        <a:lstStyle/>
        <a:p>
          <a:endParaRPr lang="nb-NO"/>
        </a:p>
      </dgm:t>
    </dgm:pt>
    <dgm:pt modelId="{B05B1BE7-7C7B-48C0-805C-690BE23373A1}">
      <dgm:prSet/>
      <dgm:spPr/>
      <dgm:t>
        <a:bodyPr/>
        <a:lstStyle/>
        <a:p>
          <a:r>
            <a:rPr lang="nb-NO" dirty="0"/>
            <a:t>Support.rotary.no</a:t>
          </a:r>
        </a:p>
      </dgm:t>
    </dgm:pt>
    <dgm:pt modelId="{FB4468C2-E6FA-4656-971F-FE7F1A55B666}" type="parTrans" cxnId="{BAE9EAB0-DF9F-42E5-A7B7-5406779AB215}">
      <dgm:prSet/>
      <dgm:spPr/>
      <dgm:t>
        <a:bodyPr/>
        <a:lstStyle/>
        <a:p>
          <a:endParaRPr lang="nb-NO"/>
        </a:p>
      </dgm:t>
    </dgm:pt>
    <dgm:pt modelId="{A2C67926-5053-41F3-974C-6A89FB3F38AE}" type="sibTrans" cxnId="{BAE9EAB0-DF9F-42E5-A7B7-5406779AB215}">
      <dgm:prSet/>
      <dgm:spPr/>
      <dgm:t>
        <a:bodyPr/>
        <a:lstStyle/>
        <a:p>
          <a:endParaRPr lang="nb-NO"/>
        </a:p>
      </dgm:t>
    </dgm:pt>
    <dgm:pt modelId="{AFAEFDA2-9E81-4645-A9C7-1A47720AF877}" type="pres">
      <dgm:prSet presAssocID="{C33E389F-CAF2-43CF-A265-8554E0A88771}" presName="compositeShape" presStyleCnt="0">
        <dgm:presLayoutVars>
          <dgm:dir/>
          <dgm:resizeHandles/>
        </dgm:presLayoutVars>
      </dgm:prSet>
      <dgm:spPr/>
    </dgm:pt>
    <dgm:pt modelId="{0C90DE4B-8662-450C-8EBE-5F08EF928659}" type="pres">
      <dgm:prSet presAssocID="{C33E389F-CAF2-43CF-A265-8554E0A88771}" presName="pyramid" presStyleLbl="node1" presStyleIdx="0" presStyleCnt="1" custScaleX="99229"/>
      <dgm:spPr/>
    </dgm:pt>
    <dgm:pt modelId="{FB10B452-63D1-496E-A042-F3D1BDAE805C}" type="pres">
      <dgm:prSet presAssocID="{C33E389F-CAF2-43CF-A265-8554E0A88771}" presName="theList" presStyleCnt="0"/>
      <dgm:spPr/>
    </dgm:pt>
    <dgm:pt modelId="{F199BADB-3459-40D4-9531-FF4E800A18B7}" type="pres">
      <dgm:prSet presAssocID="{A42E9C68-0DC3-4090-8EDE-F89432021468}" presName="aNode" presStyleLbl="fgAcc1" presStyleIdx="0" presStyleCnt="5" custLinFactY="329554" custLinFactNeighborX="1474" custLinFactNeighborY="400000">
        <dgm:presLayoutVars>
          <dgm:bulletEnabled val="1"/>
        </dgm:presLayoutVars>
      </dgm:prSet>
      <dgm:spPr/>
    </dgm:pt>
    <dgm:pt modelId="{3E807690-EF91-419E-AB8C-B9BEE39B7932}" type="pres">
      <dgm:prSet presAssocID="{A42E9C68-0DC3-4090-8EDE-F89432021468}" presName="aSpace" presStyleCnt="0"/>
      <dgm:spPr/>
    </dgm:pt>
    <dgm:pt modelId="{D2AE3FDC-A4B5-4E49-9B58-D8B2FC7F5247}" type="pres">
      <dgm:prSet presAssocID="{36FBB276-67C0-4C78-8433-10BA0779AB3C}" presName="aNode" presStyleLbl="fgAcc1" presStyleIdx="1" presStyleCnt="5" custLinFactY="123645" custLinFactNeighborX="1474" custLinFactNeighborY="200000">
        <dgm:presLayoutVars>
          <dgm:bulletEnabled val="1"/>
        </dgm:presLayoutVars>
      </dgm:prSet>
      <dgm:spPr/>
    </dgm:pt>
    <dgm:pt modelId="{C272260A-5370-40BB-AA6F-CF522613FBCA}" type="pres">
      <dgm:prSet presAssocID="{36FBB276-67C0-4C78-8433-10BA0779AB3C}" presName="aSpace" presStyleCnt="0"/>
      <dgm:spPr/>
    </dgm:pt>
    <dgm:pt modelId="{F595C3A5-727F-4648-AEB0-63195F98426B}" type="pres">
      <dgm:prSet presAssocID="{6128148C-1EEB-414D-83F6-52D74354B4AE}" presName="aNode" presStyleLbl="fgAcc1" presStyleIdx="2" presStyleCnt="5" custLinFactY="-81604" custLinFactNeighborX="1474" custLinFactNeighborY="-100000">
        <dgm:presLayoutVars>
          <dgm:bulletEnabled val="1"/>
        </dgm:presLayoutVars>
      </dgm:prSet>
      <dgm:spPr/>
    </dgm:pt>
    <dgm:pt modelId="{077150F1-FF29-47BC-B3DA-175B6767EAB4}" type="pres">
      <dgm:prSet presAssocID="{6128148C-1EEB-414D-83F6-52D74354B4AE}" presName="aSpace" presStyleCnt="0"/>
      <dgm:spPr/>
    </dgm:pt>
    <dgm:pt modelId="{4E2F9484-50C7-43DE-B32C-805D61C17FAD}" type="pres">
      <dgm:prSet presAssocID="{807CFFD9-2F57-4FF2-AC7F-03458B426317}" presName="aNode" presStyleLbl="fgAcc1" presStyleIdx="3" presStyleCnt="5" custScaleX="99999" custLinFactY="-299353" custLinFactNeighborX="1474" custLinFactNeighborY="-300000">
        <dgm:presLayoutVars>
          <dgm:bulletEnabled val="1"/>
        </dgm:presLayoutVars>
      </dgm:prSet>
      <dgm:spPr/>
    </dgm:pt>
    <dgm:pt modelId="{46D2AD59-1D2E-4DCD-B7CE-05376A1F50E5}" type="pres">
      <dgm:prSet presAssocID="{807CFFD9-2F57-4FF2-AC7F-03458B426317}" presName="aSpace" presStyleCnt="0"/>
      <dgm:spPr/>
    </dgm:pt>
    <dgm:pt modelId="{E190791F-5FF1-4744-A947-353EDC30981D}" type="pres">
      <dgm:prSet presAssocID="{B05B1BE7-7C7B-48C0-805C-690BE23373A1}" presName="aNode" presStyleLbl="fgAcc1" presStyleIdx="4" presStyleCnt="5" custLinFactY="47303" custLinFactNeighborX="1474" custLinFactNeighborY="100000">
        <dgm:presLayoutVars>
          <dgm:bulletEnabled val="1"/>
        </dgm:presLayoutVars>
      </dgm:prSet>
      <dgm:spPr/>
    </dgm:pt>
    <dgm:pt modelId="{4EB0C177-7C1C-4879-820F-A9B2E53F1BCC}" type="pres">
      <dgm:prSet presAssocID="{B05B1BE7-7C7B-48C0-805C-690BE23373A1}" presName="aSpace" presStyleCnt="0"/>
      <dgm:spPr/>
    </dgm:pt>
  </dgm:ptLst>
  <dgm:cxnLst>
    <dgm:cxn modelId="{826FE800-1FFD-4F05-B52E-641572E04847}" type="presOf" srcId="{6128148C-1EEB-414D-83F6-52D74354B4AE}" destId="{F595C3A5-727F-4648-AEB0-63195F98426B}" srcOrd="0" destOrd="0" presId="urn:microsoft.com/office/officeart/2005/8/layout/pyramid2"/>
    <dgm:cxn modelId="{D4D01C16-473E-4719-9AB2-142BAF0994ED}" type="presOf" srcId="{A42E9C68-0DC3-4090-8EDE-F89432021468}" destId="{F199BADB-3459-40D4-9531-FF4E800A18B7}" srcOrd="0" destOrd="0" presId="urn:microsoft.com/office/officeart/2005/8/layout/pyramid2"/>
    <dgm:cxn modelId="{8F0BA32F-3071-4D41-857D-3D79EC7134EF}" type="presOf" srcId="{807CFFD9-2F57-4FF2-AC7F-03458B426317}" destId="{4E2F9484-50C7-43DE-B32C-805D61C17FAD}" srcOrd="0" destOrd="0" presId="urn:microsoft.com/office/officeart/2005/8/layout/pyramid2"/>
    <dgm:cxn modelId="{D3CE9837-AD59-402F-8A69-200726E5181E}" srcId="{C33E389F-CAF2-43CF-A265-8554E0A88771}" destId="{6128148C-1EEB-414D-83F6-52D74354B4AE}" srcOrd="2" destOrd="0" parTransId="{517D86BC-B9B8-474E-A12F-4FA7D979AE3C}" sibTransId="{E8B5F94B-21D4-4FD0-A765-696A232A4633}"/>
    <dgm:cxn modelId="{9FB3E65D-78D8-4EBF-A7E5-90426810F7C5}" srcId="{C33E389F-CAF2-43CF-A265-8554E0A88771}" destId="{807CFFD9-2F57-4FF2-AC7F-03458B426317}" srcOrd="3" destOrd="0" parTransId="{119522D3-8138-459F-B5FB-2807C6410F46}" sibTransId="{DD598C4B-744F-4BEE-B64C-087B1CA829AE}"/>
    <dgm:cxn modelId="{03E08370-6262-469B-A127-3102CFEAB9D5}" type="presOf" srcId="{36FBB276-67C0-4C78-8433-10BA0779AB3C}" destId="{D2AE3FDC-A4B5-4E49-9B58-D8B2FC7F5247}" srcOrd="0" destOrd="0" presId="urn:microsoft.com/office/officeart/2005/8/layout/pyramid2"/>
    <dgm:cxn modelId="{9DCF369D-BB0A-4106-A887-812DE4826119}" srcId="{C33E389F-CAF2-43CF-A265-8554E0A88771}" destId="{36FBB276-67C0-4C78-8433-10BA0779AB3C}" srcOrd="1" destOrd="0" parTransId="{DA7EB0E8-E6AF-43F1-B1FC-95F89D70CF69}" sibTransId="{48C7C1F6-F730-4187-A57E-2A59EACB97D8}"/>
    <dgm:cxn modelId="{BAE9EAB0-DF9F-42E5-A7B7-5406779AB215}" srcId="{C33E389F-CAF2-43CF-A265-8554E0A88771}" destId="{B05B1BE7-7C7B-48C0-805C-690BE23373A1}" srcOrd="4" destOrd="0" parTransId="{FB4468C2-E6FA-4656-971F-FE7F1A55B666}" sibTransId="{A2C67926-5053-41F3-974C-6A89FB3F38AE}"/>
    <dgm:cxn modelId="{1AEE56B1-4BAC-4E4B-9A42-28E9F58BB6C3}" type="presOf" srcId="{B05B1BE7-7C7B-48C0-805C-690BE23373A1}" destId="{E190791F-5FF1-4744-A947-353EDC30981D}" srcOrd="0" destOrd="0" presId="urn:microsoft.com/office/officeart/2005/8/layout/pyramid2"/>
    <dgm:cxn modelId="{B4ADBDC9-11CD-4339-BBC1-F7BBDC69AF2C}" srcId="{C33E389F-CAF2-43CF-A265-8554E0A88771}" destId="{A42E9C68-0DC3-4090-8EDE-F89432021468}" srcOrd="0" destOrd="0" parTransId="{2FBF4DAC-9AE4-4E28-8B56-E23ACD646FE7}" sibTransId="{9D4D7859-8A11-4564-BBAB-D12CA78C72BD}"/>
    <dgm:cxn modelId="{A1FF00DA-567D-4BC4-A5AD-88B60332F70D}" type="presOf" srcId="{C33E389F-CAF2-43CF-A265-8554E0A88771}" destId="{AFAEFDA2-9E81-4645-A9C7-1A47720AF877}" srcOrd="0" destOrd="0" presId="urn:microsoft.com/office/officeart/2005/8/layout/pyramid2"/>
    <dgm:cxn modelId="{CC932DF6-76B1-41C8-A042-0B7D1E8520BC}" type="presParOf" srcId="{AFAEFDA2-9E81-4645-A9C7-1A47720AF877}" destId="{0C90DE4B-8662-450C-8EBE-5F08EF928659}" srcOrd="0" destOrd="0" presId="urn:microsoft.com/office/officeart/2005/8/layout/pyramid2"/>
    <dgm:cxn modelId="{7E7F4BC3-4C18-42E2-9429-F607B4F54233}" type="presParOf" srcId="{AFAEFDA2-9E81-4645-A9C7-1A47720AF877}" destId="{FB10B452-63D1-496E-A042-F3D1BDAE805C}" srcOrd="1" destOrd="0" presId="urn:microsoft.com/office/officeart/2005/8/layout/pyramid2"/>
    <dgm:cxn modelId="{B3F06C3F-0F36-4C2D-8805-C4108B7AD92C}" type="presParOf" srcId="{FB10B452-63D1-496E-A042-F3D1BDAE805C}" destId="{F199BADB-3459-40D4-9531-FF4E800A18B7}" srcOrd="0" destOrd="0" presId="urn:microsoft.com/office/officeart/2005/8/layout/pyramid2"/>
    <dgm:cxn modelId="{31959A47-B919-4F94-8CAB-D89DBB164605}" type="presParOf" srcId="{FB10B452-63D1-496E-A042-F3D1BDAE805C}" destId="{3E807690-EF91-419E-AB8C-B9BEE39B7932}" srcOrd="1" destOrd="0" presId="urn:microsoft.com/office/officeart/2005/8/layout/pyramid2"/>
    <dgm:cxn modelId="{3976CD6F-07A3-4B7D-B657-BA73EBFF63B4}" type="presParOf" srcId="{FB10B452-63D1-496E-A042-F3D1BDAE805C}" destId="{D2AE3FDC-A4B5-4E49-9B58-D8B2FC7F5247}" srcOrd="2" destOrd="0" presId="urn:microsoft.com/office/officeart/2005/8/layout/pyramid2"/>
    <dgm:cxn modelId="{8CD4E889-C9A6-40CA-B2DE-5B7DF7CBB955}" type="presParOf" srcId="{FB10B452-63D1-496E-A042-F3D1BDAE805C}" destId="{C272260A-5370-40BB-AA6F-CF522613FBCA}" srcOrd="3" destOrd="0" presId="urn:microsoft.com/office/officeart/2005/8/layout/pyramid2"/>
    <dgm:cxn modelId="{06094D4E-223A-49B0-99D9-00FC2659D721}" type="presParOf" srcId="{FB10B452-63D1-496E-A042-F3D1BDAE805C}" destId="{F595C3A5-727F-4648-AEB0-63195F98426B}" srcOrd="4" destOrd="0" presId="urn:microsoft.com/office/officeart/2005/8/layout/pyramid2"/>
    <dgm:cxn modelId="{5018DB31-86C1-4288-96AF-90D350C4FE67}" type="presParOf" srcId="{FB10B452-63D1-496E-A042-F3D1BDAE805C}" destId="{077150F1-FF29-47BC-B3DA-175B6767EAB4}" srcOrd="5" destOrd="0" presId="urn:microsoft.com/office/officeart/2005/8/layout/pyramid2"/>
    <dgm:cxn modelId="{14B62786-A869-405F-A1B8-3090A55AA869}" type="presParOf" srcId="{FB10B452-63D1-496E-A042-F3D1BDAE805C}" destId="{4E2F9484-50C7-43DE-B32C-805D61C17FAD}" srcOrd="6" destOrd="0" presId="urn:microsoft.com/office/officeart/2005/8/layout/pyramid2"/>
    <dgm:cxn modelId="{E55240CE-2E9A-4B9E-9660-DFF220C8C4A6}" type="presParOf" srcId="{FB10B452-63D1-496E-A042-F3D1BDAE805C}" destId="{46D2AD59-1D2E-4DCD-B7CE-05376A1F50E5}" srcOrd="7" destOrd="0" presId="urn:microsoft.com/office/officeart/2005/8/layout/pyramid2"/>
    <dgm:cxn modelId="{E8A3FBE9-30FA-4413-BBFA-19540CF3B18B}" type="presParOf" srcId="{FB10B452-63D1-496E-A042-F3D1BDAE805C}" destId="{E190791F-5FF1-4744-A947-353EDC30981D}" srcOrd="8" destOrd="0" presId="urn:microsoft.com/office/officeart/2005/8/layout/pyramid2"/>
    <dgm:cxn modelId="{8CD3023A-5267-4772-BFEF-68B4C433AC4E}" type="presParOf" srcId="{FB10B452-63D1-496E-A042-F3D1BDAE805C}" destId="{4EB0C177-7C1C-4879-820F-A9B2E53F1BC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0DE4B-8662-450C-8EBE-5F08EF928659}">
      <dsp:nvSpPr>
        <dsp:cNvPr id="0" name=""/>
        <dsp:cNvSpPr/>
      </dsp:nvSpPr>
      <dsp:spPr>
        <a:xfrm>
          <a:off x="1521095" y="0"/>
          <a:ext cx="4491067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9BADB-3459-40D4-9531-FF4E800A18B7}">
      <dsp:nvSpPr>
        <dsp:cNvPr id="0" name=""/>
        <dsp:cNvSpPr/>
      </dsp:nvSpPr>
      <dsp:spPr>
        <a:xfrm>
          <a:off x="3809992" y="289560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CICO i klubben</a:t>
          </a:r>
        </a:p>
      </dsp:txBody>
      <dsp:txXfrm>
        <a:off x="3841407" y="2927017"/>
        <a:ext cx="2879045" cy="580705"/>
      </dsp:txXfrm>
    </dsp:sp>
    <dsp:sp modelId="{D2AE3FDC-A4B5-4E49-9B58-D8B2FC7F5247}">
      <dsp:nvSpPr>
        <dsp:cNvPr id="0" name=""/>
        <dsp:cNvSpPr/>
      </dsp:nvSpPr>
      <dsp:spPr>
        <a:xfrm>
          <a:off x="3809992" y="213359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DICO i distriktet</a:t>
          </a:r>
        </a:p>
      </dsp:txBody>
      <dsp:txXfrm>
        <a:off x="3841407" y="2165013"/>
        <a:ext cx="2879045" cy="580705"/>
      </dsp:txXfrm>
    </dsp:sp>
    <dsp:sp modelId="{F595C3A5-727F-4648-AEB0-63195F98426B}">
      <dsp:nvSpPr>
        <dsp:cNvPr id="0" name=""/>
        <dsp:cNvSpPr/>
      </dsp:nvSpPr>
      <dsp:spPr>
        <a:xfrm>
          <a:off x="3809992" y="129540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Webmaster i NORFO</a:t>
          </a:r>
        </a:p>
      </dsp:txBody>
      <dsp:txXfrm>
        <a:off x="3841407" y="1326815"/>
        <a:ext cx="2879045" cy="580705"/>
      </dsp:txXfrm>
    </dsp:sp>
    <dsp:sp modelId="{4E2F9484-50C7-43DE-B32C-805D61C17FAD}">
      <dsp:nvSpPr>
        <dsp:cNvPr id="0" name=""/>
        <dsp:cNvSpPr/>
      </dsp:nvSpPr>
      <dsp:spPr>
        <a:xfrm>
          <a:off x="3810006" y="457201"/>
          <a:ext cx="2941846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Leverandør (</a:t>
          </a:r>
          <a:r>
            <a:rPr lang="nb-NO" sz="1800" kern="1200" dirty="0" err="1"/>
            <a:t>WebComputing</a:t>
          </a:r>
          <a:r>
            <a:rPr lang="nb-NO" sz="1800" kern="1200" dirty="0"/>
            <a:t>)</a:t>
          </a:r>
        </a:p>
      </dsp:txBody>
      <dsp:txXfrm>
        <a:off x="3841421" y="488616"/>
        <a:ext cx="2879016" cy="580705"/>
      </dsp:txXfrm>
    </dsp:sp>
    <dsp:sp modelId="{E190791F-5FF1-4744-A947-353EDC30981D}">
      <dsp:nvSpPr>
        <dsp:cNvPr id="0" name=""/>
        <dsp:cNvSpPr/>
      </dsp:nvSpPr>
      <dsp:spPr>
        <a:xfrm>
          <a:off x="3809992" y="373380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Support.rotary.no</a:t>
          </a:r>
        </a:p>
      </dsp:txBody>
      <dsp:txXfrm>
        <a:off x="3841407" y="3765215"/>
        <a:ext cx="2879045" cy="58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DE31BE-2D3E-4CB8-A4E7-C50EF6CB82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2C513BC-B894-4BB6-AC1A-077BB8D2CD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3BF33E2-B5B3-4547-8EA0-87F68D7E47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AC53793-D04C-400F-9731-FC0357BB615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1A6EF58C-3F46-4B7F-B2E7-7A2B7EF6EB8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2E3633A-D86E-4929-9C1B-F9979FBBC4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7E2414-1459-4856-8CA4-5F2CB5BFA3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DEC512D-499B-476F-85E7-3361284B1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008D2E8-94B6-458B-8BF2-F4B35450D1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4CC1BFC-B99B-4CED-AC4E-F0AFFE2FE1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7A86F8C-3EA6-4BDC-9A72-14FC5F224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9DBA1EA9-CE02-4EDF-B109-7FAC049FC9E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6ED3CD9-3F9E-44EE-AF8C-8A7F79057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505DCF15-9FC5-49BC-883C-909F2FE059F4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46BA9FE-DCE1-482B-A270-F29023BC2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22B0484-EC8B-4065-AEE7-A41FBA991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8E924673-8748-4E3D-B33D-BC3A778FF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858F3ECE-BA7D-40A5-AB50-7AD5743E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4936C93E-22C5-4400-A3C2-62F203BD9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33B4307-AF33-450C-8583-46270B20787E}" type="slidenum">
              <a:rPr lang="en-US" altLang="nb-NO" smtClean="0"/>
              <a:pPr>
                <a:spcBef>
                  <a:spcPct val="0"/>
                </a:spcBef>
              </a:pPr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5024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A1EA9-CE02-4EDF-B109-7FAC049FC9E9}" type="slidenum">
              <a:rPr lang="en-US" altLang="nb-NO" smtClean="0"/>
              <a:pPr>
                <a:defRPr/>
              </a:pPr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3045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A1EA9-CE02-4EDF-B109-7FAC049FC9E9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5551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31B1111B-8432-4CBB-A8A2-65C9E85BF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F411C9D7-D5D6-4366-B121-6DD44AB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78FEAA2D-0FEA-4953-BAD0-CA9CB4A5B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4C44F55-A88B-4AE4-A6A1-505DDA2E3283}" type="slidenum">
              <a:rPr lang="en-US" altLang="nb-NO" smtClean="0"/>
              <a:pPr>
                <a:spcBef>
                  <a:spcPct val="0"/>
                </a:spcBef>
              </a:pPr>
              <a:t>8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409C1B7B-836D-4458-A607-27ACB200E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03901B36-F6C7-4FCA-B961-D234780F8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032B7AC9-E5D1-47F1-87D6-E9906950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2075DF4-AF6A-4181-81CB-243FEE614FD5}" type="slidenum">
              <a:rPr lang="en-US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409C1B7B-836D-4458-A607-27ACB200E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03901B36-F6C7-4FCA-B961-D234780F8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032B7AC9-E5D1-47F1-87D6-E9906950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2075DF4-AF6A-4181-81CB-243FEE614FD5}" type="slidenum">
              <a:rPr lang="en-US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A1EA9-CE02-4EDF-B109-7FAC049FC9E9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9882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DE465F65-DD4E-44FF-B939-32B67266B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82E7D789-8252-4B36-A858-E061D1C5B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BE7522DD-BA68-4BFB-9798-71C4E22E4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877FDBF3-4C14-4D23-93C1-95E5E3A5EEAA}" type="slidenum">
              <a:rPr lang="en-US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D2A64E83-3C4A-477F-A3AC-58EF221BF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1228CF66-960C-4B18-B996-D8112DDA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9D38DA3D-BE9C-4681-9914-BB8F18E36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7E352D7-9336-4CAF-B3C8-C18AD5A97636}" type="slidenum">
              <a:rPr lang="en-US" altLang="nb-NO" smtClean="0"/>
              <a:pPr>
                <a:spcBef>
                  <a:spcPct val="0"/>
                </a:spcBef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3556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ED11C79-AD1F-47ED-B6F3-DB6D48ACB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B2DAAD67-1D54-4155-895A-7496245B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A2AD408-EA9A-4916-A7B4-D083974DD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7060756-7F33-44E8-B62D-C5872EA998C5}" type="slidenum">
              <a:rPr lang="en-US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E7B090-A1FF-4E55-86BE-80572929D08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725838-95D0-4477-8C97-796689268E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8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2D313-38BA-4030-A830-3F99D028D9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EBC5F-056A-4682-8BFD-623CF268C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1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0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07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24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267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2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6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9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33679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0547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B6AA9CE-7247-4AEF-A1FE-B4A2C5BD74D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8C8EC8-96EF-4B32-BD74-AFCD131BC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18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D10942A-2922-414D-9ECE-A6C13E92FBD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9E5EF2-EE33-4E47-B946-E1CF5B716D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D6C1427-5C2A-4F9A-8B44-702E7BF26B0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0D21BD-6281-4820-9DC4-71C7551ED4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6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B44A6B5-9C80-4A55-AEC8-C2E2014214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37DD2-2FC7-4F28-B485-FB365587B1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20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661EB16-A734-45EB-BEB5-2134719BA97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E41E0-9D14-4D2D-A35F-D9F075FB3E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BCDCA1D-15F9-4C8F-9346-937F6372D47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58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FB8F6-907C-4F4C-9334-754BC97EA60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93E16E-0B7C-4C7F-99E7-30DE14948A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AD45E-3460-49FD-AC55-B091DE8C5A9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45A952-CF79-4266-9D0F-61D73C1AEF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4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A66C1D-C1EB-472D-9401-2E4534B0ACD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C63F47-9594-45D5-BEBF-068CC2FFC3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9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939489-298A-4578-8639-F7763EE2B7E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218898-719A-42EE-8600-C97A314E1E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18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AC184E-ABA2-489F-A4F1-DE59DED66B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3D90891-0081-4DC0-917A-2867C325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056D5AF-C49B-4BED-94EF-34A861147E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FD7147-C9BB-498C-87E7-ECE5A4114153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847EE335-19CD-4E07-9FC6-D115B4D33C96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49DFC948-12AC-4AD2-966C-F03F886041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6" r:id="rId14"/>
    <p:sldLayoutId id="2147484287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C5B9C0-F9EC-4636-B06E-737AD6DE1F7A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14A33680-3129-4C13-ABDA-2E21F5D7AD9A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4694942F-FDB1-4F46-B649-153C2C8E6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1234@rotary.no" TargetMode="External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ebmail.mysiteshop.com/" TargetMode="External"/><Relationship Id="rId4" Type="http://schemas.openxmlformats.org/officeDocument/2006/relationships/hyperlink" Target="mailto:d2275@rotary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rotary.no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co.xxxx@rotary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64183-8CC9-4C37-8EC5-A65581B3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3" name="Rectangle 10">
            <a:extLst>
              <a:ext uri="{FF2B5EF4-FFF2-40B4-BE49-F238E27FC236}">
                <a16:creationId xmlns:a16="http://schemas.microsoft.com/office/drawing/2014/main" id="{38A7718C-8D60-4747-8C46-069962D4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91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Om NORFOs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digitale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tjenester</a:t>
            </a:r>
            <a:endParaRPr lang="en-US" altLang="nb-NO" sz="3600" dirty="0">
              <a:solidFill>
                <a:schemeClr val="bg1"/>
              </a:solidFill>
              <a:latin typeface="Arial Narrow Bold" pitchFamily="-84" charset="0"/>
            </a:endParaRPr>
          </a:p>
          <a:p>
            <a:pPr eaLnBrk="1" hangingPunct="1"/>
            <a:endParaRPr lang="en-US" altLang="nb-NO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Trond Nielsen </a:t>
            </a: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Webmaster NORFO</a:t>
            </a: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2 </a:t>
            </a:r>
            <a:r>
              <a:rPr lang="en-US" altLang="nb-NO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februar</a:t>
            </a:r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E0F8FC12-B197-41CB-8C04-1A92BE3CC4B4}"/>
              </a:ext>
            </a:extLst>
          </p:cNvPr>
          <p:cNvSpPr txBox="1">
            <a:spLocks/>
          </p:cNvSpPr>
          <p:nvPr/>
        </p:nvSpPr>
        <p:spPr bwMode="auto">
          <a:xfrm>
            <a:off x="457200" y="1257300"/>
            <a:ext cx="8305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nb-NO" altLang="nb-NO" sz="1800" b="1" dirty="0">
                <a:solidFill>
                  <a:schemeClr val="tx2"/>
                </a:solidFill>
                <a:cs typeface="Arial" panose="020B0604020202020204" pitchFamily="34" charset="0"/>
              </a:rPr>
              <a:t>Opplysninger om </a:t>
            </a:r>
          </a:p>
          <a:p>
            <a:pPr marL="623888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1800" b="1" dirty="0">
                <a:solidFill>
                  <a:schemeClr val="tx2"/>
                </a:solidFill>
                <a:cs typeface="Arial" panose="020B0604020202020204" pitchFamily="34" charset="0"/>
              </a:rPr>
              <a:t>Medlem  </a:t>
            </a:r>
          </a:p>
          <a:p>
            <a:pPr marL="623888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1800" b="1" dirty="0">
                <a:solidFill>
                  <a:schemeClr val="tx2"/>
                </a:solidFill>
                <a:cs typeface="Arial" panose="020B0604020202020204" pitchFamily="34" charset="0"/>
              </a:rPr>
              <a:t>Roller</a:t>
            </a:r>
          </a:p>
          <a:p>
            <a:pPr marL="623888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altLang="nb-NO" sz="1800" b="1" dirty="0">
                <a:solidFill>
                  <a:schemeClr val="tx2"/>
                </a:solidFill>
                <a:cs typeface="Arial" panose="020B0604020202020204" pitchFamily="34" charset="0"/>
              </a:rPr>
              <a:t>Tillitsverv</a:t>
            </a:r>
            <a:br>
              <a:rPr lang="nb-NO" altLang="nb-NO" sz="18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nb-NO" altLang="nb-NO" sz="18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nb-NO" altLang="nb-NO" sz="1800" b="1" dirty="0">
                <a:solidFill>
                  <a:schemeClr val="tx2"/>
                </a:solidFill>
                <a:cs typeface="Arial" panose="020B0604020202020204" pitchFamily="34" charset="0"/>
              </a:rPr>
              <a:t>Vedlikeholdes av klubben (Vanligvis sekretæren).</a:t>
            </a:r>
          </a:p>
          <a:p>
            <a:pPr>
              <a:spcBef>
                <a:spcPct val="20000"/>
              </a:spcBef>
            </a:pPr>
            <a:endParaRPr lang="nb-NO" altLang="nb-NO" sz="14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nb-NO" altLang="nb-NO" sz="1400" b="1" dirty="0">
                <a:solidFill>
                  <a:schemeClr val="tx2"/>
                </a:solidFill>
                <a:cs typeface="Arial" panose="020B0604020202020204" pitchFamily="34" charset="0"/>
              </a:rPr>
              <a:t>Medlemmer kan endre opplysninger om seg selv i Medlemsnett etter innlogging, men IKKE dette:</a:t>
            </a:r>
            <a:endParaRPr lang="nb-NO" altLang="nb-NO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Klubbnavn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Klubbnummer (kun fra RI)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Opptaksdato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Medlemsnummer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Medlemstype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Fadder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Klassifikasjon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Æresbevisninger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Unntak fra møteplikten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Medlemshistorikk</a:t>
            </a:r>
            <a:b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102404" name="Tittel 1">
            <a:extLst>
              <a:ext uri="{FF2B5EF4-FFF2-40B4-BE49-F238E27FC236}">
                <a16:creationId xmlns:a16="http://schemas.microsoft.com/office/drawing/2014/main" id="{C5163CA5-AA2B-4F99-8CA4-45B59D4E8D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 Narrow" panose="020B0606020202030204" pitchFamily="34" charset="0"/>
              </a:rPr>
              <a:t>  Din Profil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83C77CD-A59B-4622-96DB-1C0A2552F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" t="13559" r="6452" b="18644"/>
          <a:stretch/>
        </p:blipFill>
        <p:spPr>
          <a:xfrm>
            <a:off x="6324600" y="1447800"/>
            <a:ext cx="2133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k 4" descr="Gruppe">
            <a:extLst>
              <a:ext uri="{FF2B5EF4-FFF2-40B4-BE49-F238E27FC236}">
                <a16:creationId xmlns:a16="http://schemas.microsoft.com/office/drawing/2014/main" id="{1B7F0AC0-E62E-440F-9808-253324462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3800" y="190500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097431"/>
      </p:ext>
    </p:extLst>
  </p:cSld>
  <p:clrMapOvr>
    <a:masterClrMapping/>
  </p:clrMapOvr>
  <p:transition spd="med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F65A1E-B6DC-42B1-8150-151248DD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Komiteer og Arkiv i Klubb og distrikt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BDB620-127E-4D11-8EDA-25D9FB01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4904"/>
            <a:ext cx="8610600" cy="4827296"/>
          </a:xfrm>
        </p:spPr>
        <p:txBody>
          <a:bodyPr/>
          <a:lstStyle/>
          <a:p>
            <a:pPr lvl="0"/>
            <a:r>
              <a:rPr lang="nb-NO" sz="1800" u="sng" dirty="0">
                <a:latin typeface="Arial" panose="020B0604020202020204" pitchFamily="34" charset="0"/>
                <a:cs typeface="Arial" panose="020B0604020202020204" pitchFamily="34" charset="0"/>
              </a:rPr>
              <a:t>Komiteer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opprettes på klubb og distrikt-nivå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Komiteen kan være  </a:t>
            </a:r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Automatisk (komite med årlig fornyelse) eller Statisk( fast)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sitt eget arkiv (info kan gå i arv)</a:t>
            </a:r>
          </a:p>
          <a:p>
            <a:pPr lvl="1"/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Komiteleder er redaktør og </a:t>
            </a:r>
            <a:b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Komitemedlem har </a:t>
            </a:r>
            <a:b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lesetilgang 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Mapper og undermapper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media’ er et åpent arkiv for alle klubbens medlemmer. Tilgjengelig fra din profil.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‘Mine komiteer’ (valg i hovedmenyen)</a:t>
            </a:r>
          </a:p>
          <a:p>
            <a:pPr lvl="1"/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Komitemedlemmer  ser  alle komiteer du er leder/medlem av</a:t>
            </a:r>
          </a:p>
          <a:p>
            <a:pPr lvl="1"/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President og Sekretær i klubben  har lesetilgang til alle komiteer klubben</a:t>
            </a:r>
          </a:p>
          <a:p>
            <a:pPr lvl="1"/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Distriktsguvernør og Distriktssekretær har lesetilgang til alle komiteer i distriktet</a:t>
            </a:r>
          </a:p>
          <a:p>
            <a:pPr lvl="1"/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Styret og sekretær i </a:t>
            </a:r>
            <a:r>
              <a:rPr lang="nb-NO" alt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Norfo</a:t>
            </a:r>
            <a:r>
              <a:rPr lang="nb-NO" alt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har lesetilgang til alle komiteer i multidistriktet</a:t>
            </a:r>
          </a:p>
          <a:p>
            <a:pPr marL="0" lvl="0" indent="0">
              <a:buNone/>
            </a:pPr>
            <a:b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6DDC02-C2FC-46BF-A446-A9734F31E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" t="22323" r="7692" b="44194"/>
          <a:stretch/>
        </p:blipFill>
        <p:spPr>
          <a:xfrm>
            <a:off x="5715000" y="1066800"/>
            <a:ext cx="3124200" cy="59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9D02A85-6263-4DF8-A5C5-739BF4AEB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5" y="2422005"/>
            <a:ext cx="492309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k 5" descr="Gruppe">
            <a:extLst>
              <a:ext uri="{FF2B5EF4-FFF2-40B4-BE49-F238E27FC236}">
                <a16:creationId xmlns:a16="http://schemas.microsoft.com/office/drawing/2014/main" id="{D3729E9B-9F5B-4B9E-8960-A93F22C5F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601" y="228600"/>
            <a:ext cx="9525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k 6" descr="Pil: roter mot høyre">
            <a:extLst>
              <a:ext uri="{FF2B5EF4-FFF2-40B4-BE49-F238E27FC236}">
                <a16:creationId xmlns:a16="http://schemas.microsoft.com/office/drawing/2014/main" id="{23C47906-0629-414F-A0AE-92FC9B501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3702" y="430504"/>
            <a:ext cx="914400" cy="914400"/>
          </a:xfrm>
          <a:prstGeom prst="rect">
            <a:avLst/>
          </a:prstGeom>
        </p:spPr>
      </p:pic>
      <p:pic>
        <p:nvPicPr>
          <p:cNvPr id="9" name="Grafikk 8" descr="Pil: roter mot høyre">
            <a:extLst>
              <a:ext uri="{FF2B5EF4-FFF2-40B4-BE49-F238E27FC236}">
                <a16:creationId xmlns:a16="http://schemas.microsoft.com/office/drawing/2014/main" id="{9E15D86C-ED34-4B81-A1B6-300DDE1B7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4951" y="451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A37687EF-4ACF-4E5A-BC81-1DB2DB6FDFF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9248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nb-NO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Møtefrie</a:t>
            </a:r>
            <a:r>
              <a:rPr lang="en-US" altLang="nb-N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uker</a:t>
            </a:r>
            <a:r>
              <a:rPr lang="en-US" altLang="nb-N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altLang="nb-N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b-NO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Fremmøte</a:t>
            </a:r>
            <a:r>
              <a:rPr lang="en-US" altLang="nb-N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A8E4B7D9-2427-44EC-A8E1-4B0FE5215A9F}"/>
              </a:ext>
            </a:extLst>
          </p:cNvPr>
          <p:cNvSpPr txBox="1">
            <a:spLocks/>
          </p:cNvSpPr>
          <p:nvPr/>
        </p:nvSpPr>
        <p:spPr bwMode="auto">
          <a:xfrm>
            <a:off x="457200" y="1752600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Fremmøteregistrering alternativer:</a:t>
            </a:r>
          </a:p>
          <a:p>
            <a:pPr lvl="2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Ikke til stede</a:t>
            </a:r>
          </a:p>
          <a:p>
            <a:pPr lvl="2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Til stede</a:t>
            </a:r>
          </a:p>
          <a:p>
            <a:pPr lvl="2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Prosjekt</a:t>
            </a:r>
          </a:p>
          <a:p>
            <a:pPr lvl="2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Annen klubb</a:t>
            </a:r>
          </a:p>
          <a:p>
            <a:pPr lvl="2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Fritak fra frammøteplikten</a:t>
            </a: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Møtefrie uker</a:t>
            </a:r>
          </a:p>
          <a:p>
            <a:pPr lvl="2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Markere møtefrie uker (beregning)</a:t>
            </a:r>
            <a:b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Til lokalt (Nasjonalt) bruk (ikke til RI)</a:t>
            </a:r>
          </a:p>
          <a:p>
            <a:pPr marL="115888" lvl="1" indent="0">
              <a:spcBef>
                <a:spcPct val="20000"/>
              </a:spcBef>
              <a:buClr>
                <a:srgbClr val="01B4E7"/>
              </a:buClr>
              <a:buSzPct val="120000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rgbClr val="01B4E7"/>
              </a:buClr>
              <a:buSzPct val="120000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914400" lvl="2" indent="0">
              <a:spcBef>
                <a:spcPct val="20000"/>
              </a:spcBef>
              <a:buClr>
                <a:srgbClr val="01B4E7"/>
              </a:buClr>
              <a:buSzPct val="120000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1B4E7"/>
              </a:buClr>
              <a:buSzPct val="120000"/>
              <a:buFont typeface="Wingdings" panose="05000000000000000000" pitchFamily="2" charset="2"/>
              <a:buChar char="§"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104452" name="Tittel 1">
            <a:extLst>
              <a:ext uri="{FF2B5EF4-FFF2-40B4-BE49-F238E27FC236}">
                <a16:creationId xmlns:a16="http://schemas.microsoft.com/office/drawing/2014/main" id="{9F9F7879-8DDE-4A3D-90CC-7B56E373B4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 Narrow" panose="020B0606020202030204" pitchFamily="34" charset="0"/>
              </a:rPr>
              <a:t>  Fremmøte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31E4CD1-5B89-4DED-BAC0-724FEE6B3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88340"/>
            <a:ext cx="31432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k 5" descr="Gruppe">
            <a:extLst>
              <a:ext uri="{FF2B5EF4-FFF2-40B4-BE49-F238E27FC236}">
                <a16:creationId xmlns:a16="http://schemas.microsoft.com/office/drawing/2014/main" id="{C030C652-5C81-4708-BE8B-F2503F5F3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601" y="228600"/>
            <a:ext cx="9525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800060-B587-459F-85DC-C8CB0E43B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Hjemmeside-mal</a:t>
            </a:r>
          </a:p>
        </p:txBody>
      </p:sp>
      <p:pic>
        <p:nvPicPr>
          <p:cNvPr id="3" name="Grafikk 2" descr="Internett">
            <a:extLst>
              <a:ext uri="{FF2B5EF4-FFF2-40B4-BE49-F238E27FC236}">
                <a16:creationId xmlns:a16="http://schemas.microsoft.com/office/drawing/2014/main" id="{D4C4FAF1-F3A1-4B96-9A5F-F715BEF83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3124200"/>
            <a:ext cx="8382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25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F8345-6CAB-4CE6-8A31-42B87763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nøkkelpunkt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8A41C95-660A-4F33-9307-9365F814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334000" cy="463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6CB35691-181B-4221-BAC0-3E7A2FE924A9}"/>
              </a:ext>
            </a:extLst>
          </p:cNvPr>
          <p:cNvSpPr/>
          <p:nvPr/>
        </p:nvSpPr>
        <p:spPr>
          <a:xfrm>
            <a:off x="7250545" y="1263073"/>
            <a:ext cx="1676400" cy="381000"/>
          </a:xfrm>
          <a:prstGeom prst="wedgeRectCallout">
            <a:avLst>
              <a:gd name="adj1" fmla="val -104764"/>
              <a:gd name="adj2" fmla="val 8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Dashbord</a:t>
            </a:r>
          </a:p>
        </p:txBody>
      </p:sp>
      <p:sp>
        <p:nvSpPr>
          <p:cNvPr id="9" name="Snakkeboble: rektangel 8">
            <a:extLst>
              <a:ext uri="{FF2B5EF4-FFF2-40B4-BE49-F238E27FC236}">
                <a16:creationId xmlns:a16="http://schemas.microsoft.com/office/drawing/2014/main" id="{B21066A4-64E7-4347-AC4A-9030D9F75402}"/>
              </a:ext>
            </a:extLst>
          </p:cNvPr>
          <p:cNvSpPr/>
          <p:nvPr/>
        </p:nvSpPr>
        <p:spPr>
          <a:xfrm>
            <a:off x="7315200" y="5105400"/>
            <a:ext cx="1676400" cy="381000"/>
          </a:xfrm>
          <a:prstGeom prst="wedgeRectCallout">
            <a:avLst>
              <a:gd name="adj1" fmla="val -115232"/>
              <a:gd name="adj2" fmla="val -4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Nyhets modul</a:t>
            </a:r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73665691-0C53-4DED-A193-1B25C9391DA7}"/>
              </a:ext>
            </a:extLst>
          </p:cNvPr>
          <p:cNvSpPr/>
          <p:nvPr/>
        </p:nvSpPr>
        <p:spPr>
          <a:xfrm>
            <a:off x="7292109" y="3733800"/>
            <a:ext cx="1676400" cy="381000"/>
          </a:xfrm>
          <a:prstGeom prst="wedgeRectCallout">
            <a:avLst>
              <a:gd name="adj1" fmla="val -124047"/>
              <a:gd name="adj2" fmla="val 2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Fritekst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:a16="http://schemas.microsoft.com/office/drawing/2014/main" id="{578A9819-8808-462E-9FE2-F65B375FE486}"/>
              </a:ext>
            </a:extLst>
          </p:cNvPr>
          <p:cNvSpPr/>
          <p:nvPr/>
        </p:nvSpPr>
        <p:spPr>
          <a:xfrm>
            <a:off x="7292108" y="3064163"/>
            <a:ext cx="1676400" cy="381000"/>
          </a:xfrm>
          <a:prstGeom prst="wedgeRectCallout">
            <a:avLst>
              <a:gd name="adj1" fmla="val -94295"/>
              <a:gd name="adj2" fmla="val -73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Dine bilder?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3510E963-67CD-4EA6-8BF4-1FDE38E1736D}"/>
              </a:ext>
            </a:extLst>
          </p:cNvPr>
          <p:cNvSpPr/>
          <p:nvPr/>
        </p:nvSpPr>
        <p:spPr>
          <a:xfrm>
            <a:off x="228600" y="1371600"/>
            <a:ext cx="1295400" cy="533400"/>
          </a:xfrm>
          <a:prstGeom prst="wedgeRectCallout">
            <a:avLst>
              <a:gd name="adj1" fmla="val 84120"/>
              <a:gd name="adj2" fmla="val 114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Lenk dit du vil</a:t>
            </a:r>
          </a:p>
        </p:txBody>
      </p:sp>
      <p:sp>
        <p:nvSpPr>
          <p:cNvPr id="13" name="Snakkeboble: rektangel 12">
            <a:extLst>
              <a:ext uri="{FF2B5EF4-FFF2-40B4-BE49-F238E27FC236}">
                <a16:creationId xmlns:a16="http://schemas.microsoft.com/office/drawing/2014/main" id="{BAE57A51-AD04-4004-AA55-4CFE66130781}"/>
              </a:ext>
            </a:extLst>
          </p:cNvPr>
          <p:cNvSpPr/>
          <p:nvPr/>
        </p:nvSpPr>
        <p:spPr>
          <a:xfrm>
            <a:off x="228600" y="2234045"/>
            <a:ext cx="1295400" cy="533400"/>
          </a:xfrm>
          <a:prstGeom prst="wedgeRectCallout">
            <a:avLst>
              <a:gd name="adj1" fmla="val 84120"/>
              <a:gd name="adj2" fmla="val 114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Hentes fra Medlemsnett</a:t>
            </a:r>
          </a:p>
        </p:txBody>
      </p:sp>
      <p:sp>
        <p:nvSpPr>
          <p:cNvPr id="14" name="Snakkeboble: rektangel 13">
            <a:extLst>
              <a:ext uri="{FF2B5EF4-FFF2-40B4-BE49-F238E27FC236}">
                <a16:creationId xmlns:a16="http://schemas.microsoft.com/office/drawing/2014/main" id="{3E02DB6E-5DFF-4C75-BDAC-34A2677FEE14}"/>
              </a:ext>
            </a:extLst>
          </p:cNvPr>
          <p:cNvSpPr/>
          <p:nvPr/>
        </p:nvSpPr>
        <p:spPr>
          <a:xfrm>
            <a:off x="211282" y="4419601"/>
            <a:ext cx="1295400" cy="533400"/>
          </a:xfrm>
          <a:prstGeom prst="wedgeRectCallout">
            <a:avLst>
              <a:gd name="adj1" fmla="val 80555"/>
              <a:gd name="adj2" fmla="val 21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Hentes fra møtekalender</a:t>
            </a:r>
          </a:p>
        </p:txBody>
      </p:sp>
      <p:sp>
        <p:nvSpPr>
          <p:cNvPr id="15" name="Snakkeboble: rektangel 14">
            <a:extLst>
              <a:ext uri="{FF2B5EF4-FFF2-40B4-BE49-F238E27FC236}">
                <a16:creationId xmlns:a16="http://schemas.microsoft.com/office/drawing/2014/main" id="{5CC78773-E9BE-47AC-8CD5-DCC0C98E10E2}"/>
              </a:ext>
            </a:extLst>
          </p:cNvPr>
          <p:cNvSpPr/>
          <p:nvPr/>
        </p:nvSpPr>
        <p:spPr>
          <a:xfrm>
            <a:off x="228600" y="5401498"/>
            <a:ext cx="1295400" cy="533400"/>
          </a:xfrm>
          <a:prstGeom prst="wedgeRectCallout">
            <a:avLst>
              <a:gd name="adj1" fmla="val 80555"/>
              <a:gd name="adj2" fmla="val 21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Hentes fra møtekalender</a:t>
            </a:r>
          </a:p>
        </p:txBody>
      </p:sp>
      <p:sp>
        <p:nvSpPr>
          <p:cNvPr id="16" name="Snakkeboble: rektangel 15">
            <a:extLst>
              <a:ext uri="{FF2B5EF4-FFF2-40B4-BE49-F238E27FC236}">
                <a16:creationId xmlns:a16="http://schemas.microsoft.com/office/drawing/2014/main" id="{5250871E-1E7F-41F6-AB5B-B472F7BAA93D}"/>
              </a:ext>
            </a:extLst>
          </p:cNvPr>
          <p:cNvSpPr/>
          <p:nvPr/>
        </p:nvSpPr>
        <p:spPr>
          <a:xfrm>
            <a:off x="5486400" y="5810784"/>
            <a:ext cx="2362200" cy="381000"/>
          </a:xfrm>
          <a:prstGeom prst="wedgeRectCallout">
            <a:avLst>
              <a:gd name="adj1" fmla="val -79207"/>
              <a:gd name="adj2" fmla="val -27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Lenke til referat og bilder</a:t>
            </a:r>
          </a:p>
        </p:txBody>
      </p:sp>
      <p:sp>
        <p:nvSpPr>
          <p:cNvPr id="17" name="Snakkeboble: rektangel 16">
            <a:extLst>
              <a:ext uri="{FF2B5EF4-FFF2-40B4-BE49-F238E27FC236}">
                <a16:creationId xmlns:a16="http://schemas.microsoft.com/office/drawing/2014/main" id="{361CD774-0374-4431-B6C1-24EDD6A5EC2D}"/>
              </a:ext>
            </a:extLst>
          </p:cNvPr>
          <p:cNvSpPr/>
          <p:nvPr/>
        </p:nvSpPr>
        <p:spPr>
          <a:xfrm>
            <a:off x="7275946" y="1909618"/>
            <a:ext cx="1651000" cy="909782"/>
          </a:xfrm>
          <a:prstGeom prst="wedgeRectCallout">
            <a:avLst>
              <a:gd name="adj1" fmla="val -101214"/>
              <a:gd name="adj2" fmla="val -59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Hovedmeny kan lenke til sider, eksterne sider og dokumenter</a:t>
            </a:r>
          </a:p>
        </p:txBody>
      </p:sp>
    </p:spTree>
    <p:extLst>
      <p:ext uri="{BB962C8B-B14F-4D97-AF65-F5344CB8AC3E}">
        <p14:creationId xmlns:p14="http://schemas.microsoft.com/office/powerpoint/2010/main" val="240051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27EB1-2C4B-482D-A410-90D1493D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Du vet du er i </a:t>
            </a:r>
            <a:r>
              <a:rPr lang="nb-NO" dirty="0" err="1"/>
              <a:t>edit</a:t>
            </a:r>
            <a:r>
              <a:rPr lang="nb-NO" dirty="0"/>
              <a:t>-modus når du ser dette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E8779C-7F9F-4666-B0BF-C5963FF3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09314"/>
            <a:ext cx="54483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24AD26E6-A080-406D-815C-F3FDD7651BF7}"/>
              </a:ext>
            </a:extLst>
          </p:cNvPr>
          <p:cNvSpPr/>
          <p:nvPr/>
        </p:nvSpPr>
        <p:spPr>
          <a:xfrm>
            <a:off x="228600" y="1371600"/>
            <a:ext cx="1295400" cy="533400"/>
          </a:xfrm>
          <a:prstGeom prst="wedgeRectCallout">
            <a:avLst>
              <a:gd name="adj1" fmla="val 175268"/>
              <a:gd name="adj2" fmla="val 206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Nyhetsmodul</a:t>
            </a: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717C71EA-BBC6-40E8-837F-6084B1F1F907}"/>
              </a:ext>
            </a:extLst>
          </p:cNvPr>
          <p:cNvSpPr/>
          <p:nvPr/>
        </p:nvSpPr>
        <p:spPr>
          <a:xfrm>
            <a:off x="228600" y="2057400"/>
            <a:ext cx="1295400" cy="533400"/>
          </a:xfrm>
          <a:prstGeom prst="wedgeRectCallout">
            <a:avLst>
              <a:gd name="adj1" fmla="val 173897"/>
              <a:gd name="adj2" fmla="val 161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Sider</a:t>
            </a:r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97B66386-E03E-4149-B9C4-780C1B511987}"/>
              </a:ext>
            </a:extLst>
          </p:cNvPr>
          <p:cNvSpPr/>
          <p:nvPr/>
        </p:nvSpPr>
        <p:spPr>
          <a:xfrm>
            <a:off x="210105" y="2743200"/>
            <a:ext cx="1295400" cy="533400"/>
          </a:xfrm>
          <a:prstGeom prst="wedgeRectCallout">
            <a:avLst>
              <a:gd name="adj1" fmla="val 176639"/>
              <a:gd name="adj2" fmla="val 123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Innstillinger</a:t>
            </a:r>
          </a:p>
        </p:txBody>
      </p:sp>
      <p:sp>
        <p:nvSpPr>
          <p:cNvPr id="9" name="Snakkeboble: rektangel 8">
            <a:extLst>
              <a:ext uri="{FF2B5EF4-FFF2-40B4-BE49-F238E27FC236}">
                <a16:creationId xmlns:a16="http://schemas.microsoft.com/office/drawing/2014/main" id="{48535C88-42F8-4EA8-89BF-EE2B67BCC1BF}"/>
              </a:ext>
            </a:extLst>
          </p:cNvPr>
          <p:cNvSpPr/>
          <p:nvPr/>
        </p:nvSpPr>
        <p:spPr>
          <a:xfrm>
            <a:off x="210105" y="3460442"/>
            <a:ext cx="1295400" cy="533400"/>
          </a:xfrm>
          <a:prstGeom prst="wedgeRectCallout">
            <a:avLst>
              <a:gd name="adj1" fmla="val 173212"/>
              <a:gd name="adj2" fmla="val 79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Midlertidig tilgang</a:t>
            </a:r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34BE9A79-62DE-4FB5-A5A7-BECD653BBB10}"/>
              </a:ext>
            </a:extLst>
          </p:cNvPr>
          <p:cNvSpPr/>
          <p:nvPr/>
        </p:nvSpPr>
        <p:spPr>
          <a:xfrm>
            <a:off x="210105" y="4192480"/>
            <a:ext cx="1295400" cy="533400"/>
          </a:xfrm>
          <a:prstGeom prst="wedgeRectCallout">
            <a:avLst>
              <a:gd name="adj1" fmla="val 176639"/>
              <a:gd name="adj2" fmla="val 28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Dokumenter og filer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:a16="http://schemas.microsoft.com/office/drawing/2014/main" id="{ACD25E99-5311-49B7-911E-4C7E59D3C54E}"/>
              </a:ext>
            </a:extLst>
          </p:cNvPr>
          <p:cNvSpPr/>
          <p:nvPr/>
        </p:nvSpPr>
        <p:spPr>
          <a:xfrm>
            <a:off x="4038600" y="1325178"/>
            <a:ext cx="2209800" cy="349558"/>
          </a:xfrm>
          <a:prstGeom prst="wedgeRectCallout">
            <a:avLst>
              <a:gd name="adj1" fmla="val 61220"/>
              <a:gd name="adj2" fmla="val 182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Lagre endringer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A773A433-C942-4AAD-9408-EE84D7F2362F}"/>
              </a:ext>
            </a:extLst>
          </p:cNvPr>
          <p:cNvSpPr/>
          <p:nvPr/>
        </p:nvSpPr>
        <p:spPr>
          <a:xfrm>
            <a:off x="6400800" y="1325178"/>
            <a:ext cx="2209800" cy="349558"/>
          </a:xfrm>
          <a:prstGeom prst="wedgeRectCallout">
            <a:avLst>
              <a:gd name="adj1" fmla="val -19128"/>
              <a:gd name="adj2" fmla="val 204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Slik ser det ut..</a:t>
            </a:r>
          </a:p>
        </p:txBody>
      </p:sp>
    </p:spTree>
    <p:extLst>
      <p:ext uri="{BB962C8B-B14F-4D97-AF65-F5344CB8AC3E}">
        <p14:creationId xmlns:p14="http://schemas.microsoft.com/office/powerpoint/2010/main" val="245576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C776C-AB80-476B-9910-0B4FF96E2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Nettmøter </a:t>
            </a:r>
          </a:p>
        </p:txBody>
      </p:sp>
      <p:pic>
        <p:nvPicPr>
          <p:cNvPr id="4" name="Grafikk 3" descr="Lærer">
            <a:extLst>
              <a:ext uri="{FF2B5EF4-FFF2-40B4-BE49-F238E27FC236}">
                <a16:creationId xmlns:a16="http://schemas.microsoft.com/office/drawing/2014/main" id="{6650E2EB-6A13-4D31-A303-3B95B8F3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0800" y="3048000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32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A1B46F-7F28-4745-9185-9A70FFCA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1B4D72-A512-4D70-A70E-B377D73D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5" y="2743200"/>
            <a:ext cx="7920672" cy="3962400"/>
          </a:xfrm>
        </p:spPr>
        <p:txBody>
          <a:bodyPr/>
          <a:lstStyle/>
          <a:p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GoToMeeting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Kan spare oss store beløp hvis vi utnytter muligheten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Et års abonnement som prøve 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Lisens for hvert distrikt + NORFO + Komiteer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DICO koordinerer i distriktene 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Kun den som inviterer til møte trenger lisens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Opptak av møtet om ønsket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Presentasjon</a:t>
            </a:r>
          </a:p>
          <a:p>
            <a:pPr marL="0" indent="0">
              <a:buNone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Hvordan: support.rotary.no</a:t>
            </a:r>
          </a:p>
          <a:p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 descr="Lærer">
            <a:extLst>
              <a:ext uri="{FF2B5EF4-FFF2-40B4-BE49-F238E27FC236}">
                <a16:creationId xmlns:a16="http://schemas.microsoft.com/office/drawing/2014/main" id="{111611A6-6EE7-48C3-B58D-CB6F3D73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600" y="362636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EFB176C-19D4-4D20-98D6-28C308A1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07401"/>
            <a:ext cx="5177472" cy="19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C776C-AB80-476B-9910-0B4FF96E2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Epost </a:t>
            </a:r>
          </a:p>
        </p:txBody>
      </p:sp>
      <p:pic>
        <p:nvPicPr>
          <p:cNvPr id="3" name="Grafikk 2" descr="E-post">
            <a:extLst>
              <a:ext uri="{FF2B5EF4-FFF2-40B4-BE49-F238E27FC236}">
                <a16:creationId xmlns:a16="http://schemas.microsoft.com/office/drawing/2014/main" id="{DBBCCFCA-25D2-4AA8-AD50-595859EF1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800" y="3036538"/>
            <a:ext cx="784924" cy="78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47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DABA008-04A8-4C6F-8D03-A7198C6A3FA4}"/>
              </a:ext>
            </a:extLst>
          </p:cNvPr>
          <p:cNvSpPr txBox="1">
            <a:spLocks/>
          </p:cNvSpPr>
          <p:nvPr/>
        </p:nvSpPr>
        <p:spPr bwMode="auto">
          <a:xfrm>
            <a:off x="457200" y="1408386"/>
            <a:ext cx="8610600" cy="47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nb-NO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Tjenester</a:t>
            </a:r>
            <a:endParaRPr lang="en-US" altLang="nb-NO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Klubb-epost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: 	klubbnavn@rotary.no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Distrikt-epost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: 	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  <a:hlinkClick r:id="rId3"/>
              </a:rPr>
              <a:t>d1234@rotary.no</a:t>
            </a: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Funksjonsbasert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(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rollebasert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)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feks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. d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  <a:hlinkClick r:id="rId4"/>
              </a:rPr>
              <a:t>ico.2275@rotary.no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/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Zimbra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er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front-end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til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rotary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. (E</a:t>
            </a: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-server 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  <a:hlinkClick r:id="rId5"/>
              </a:rPr>
              <a:t>https://webmail.mysiteshop.com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)</a:t>
            </a: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Anbefaling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Konto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settes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opp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for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visning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 i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eget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postsystem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feks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.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i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Outlook (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unngå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Zimbra).</a:t>
            </a:r>
            <a:b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Alternativt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videresendes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til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privat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. (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hvem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svarer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?)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Betydelige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problemer</a:t>
            </a:r>
            <a:r>
              <a:rPr lang="en-US" altLang="nb-NO" sz="1600">
                <a:solidFill>
                  <a:srgbClr val="58585A"/>
                </a:solidFill>
                <a:cs typeface="Arial" panose="020B0604020202020204" pitchFamily="34" charset="0"/>
              </a:rPr>
              <a:t> med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søppelpost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. </a:t>
            </a:r>
            <a:b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b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r>
              <a:rPr lang="en-US" altLang="nb-NO" sz="1600" i="1" dirty="0">
                <a:solidFill>
                  <a:srgbClr val="58585A"/>
                </a:solidFill>
                <a:cs typeface="Arial" panose="020B0604020202020204" pitchFamily="34" charset="0"/>
              </a:rPr>
              <a:t>HUSK at: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Klubbens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SKAL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være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en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@rotary.no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adresse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Hjemmesiden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har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en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kontaktformular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som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bruker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klubbens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epost</a:t>
            </a: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Funksjons-epost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gjør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det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mulig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å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overlate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informasjon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til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neste</a:t>
            </a: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tillitsvalgte</a:t>
            </a: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79876" name="Tittel 1">
            <a:extLst>
              <a:ext uri="{FF2B5EF4-FFF2-40B4-BE49-F238E27FC236}">
                <a16:creationId xmlns:a16="http://schemas.microsoft.com/office/drawing/2014/main" id="{4E7EE85B-A0AF-48A7-9F58-AEDA7DC0F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2400" dirty="0">
                <a:latin typeface="Arial Narrow" panose="020B0606020202030204" pitchFamily="34" charset="0"/>
              </a:rPr>
              <a:t>  </a:t>
            </a:r>
            <a:r>
              <a:rPr lang="nb-NO" altLang="nb-NO" sz="2400" dirty="0" err="1">
                <a:latin typeface="Arial Narrow" panose="020B0606020202030204" pitchFamily="34" charset="0"/>
              </a:rPr>
              <a:t>Zimbra</a:t>
            </a:r>
            <a:r>
              <a:rPr lang="nb-NO" altLang="nb-NO" sz="2400" dirty="0">
                <a:latin typeface="Arial Narrow" panose="020B0606020202030204" pitchFamily="34" charset="0"/>
              </a:rPr>
              <a:t> Web Client epost</a:t>
            </a:r>
          </a:p>
        </p:txBody>
      </p:sp>
      <p:pic>
        <p:nvPicPr>
          <p:cNvPr id="5" name="Grafikk 4" descr="E-post">
            <a:extLst>
              <a:ext uri="{FF2B5EF4-FFF2-40B4-BE49-F238E27FC236}">
                <a16:creationId xmlns:a16="http://schemas.microsoft.com/office/drawing/2014/main" id="{9FDF0F5F-DF2A-442B-84F9-AB4A62B17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7600" y="304800"/>
            <a:ext cx="685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808441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491081-F334-48B7-BAEF-E56C807F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IT-forum til tjeneste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57056B-4905-42A9-B62A-D352A128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Trond Nielsen 		Webmaster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Tore Krokstad 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2275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Trygve Danielsen 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2310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Einar Solheim	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2250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Tor Endre Bakken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2290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Fred Loe		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2305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Johnny Rivli	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2260 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Aril Bjørkøy			MD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 descr="Kundeservice">
            <a:extLst>
              <a:ext uri="{FF2B5EF4-FFF2-40B4-BE49-F238E27FC236}">
                <a16:creationId xmlns:a16="http://schemas.microsoft.com/office/drawing/2014/main" id="{62E5FF82-66F8-41AF-98AE-26081CA8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0" y="192402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>
            <a:extLst>
              <a:ext uri="{FF2B5EF4-FFF2-40B4-BE49-F238E27FC236}">
                <a16:creationId xmlns:a16="http://schemas.microsoft.com/office/drawing/2014/main" id="{EE8EF03C-5C6B-45C3-B1B5-C3A33C9DB85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 err="1">
                <a:latin typeface="Arial Narrow" panose="020B0606020202030204" pitchFamily="34" charset="0"/>
              </a:rPr>
              <a:t>Hjelp</a:t>
            </a:r>
            <a:r>
              <a:rPr lang="en-US" altLang="nb-NO" sz="3600" dirty="0">
                <a:latin typeface="Arial Narrow" panose="020B0606020202030204" pitchFamily="34" charset="0"/>
              </a:rPr>
              <a:t> </a:t>
            </a:r>
            <a:r>
              <a:rPr lang="en-US" altLang="nb-NO" sz="3600" dirty="0" err="1">
                <a:latin typeface="Arial Narrow" panose="020B0606020202030204" pitchFamily="34" charset="0"/>
              </a:rPr>
              <a:t>og</a:t>
            </a:r>
            <a:r>
              <a:rPr lang="en-US" altLang="nb-NO" sz="3600" dirty="0">
                <a:latin typeface="Arial Narrow" panose="020B0606020202030204" pitchFamily="34" charset="0"/>
              </a:rPr>
              <a:t> </a:t>
            </a:r>
            <a:r>
              <a:rPr lang="en-US" altLang="nb-NO" sz="3600" dirty="0" err="1">
                <a:latin typeface="Arial Narrow" panose="020B0606020202030204" pitchFamily="34" charset="0"/>
              </a:rPr>
              <a:t>støtte</a:t>
            </a:r>
            <a:endParaRPr lang="en-US" altLang="nb-NO" sz="3600" dirty="0">
              <a:latin typeface="Arial Narrow" panose="020B0606020202030204" pitchFamily="34" charset="0"/>
            </a:endParaRPr>
          </a:p>
        </p:txBody>
      </p:sp>
      <p:pic>
        <p:nvPicPr>
          <p:cNvPr id="4" name="Grafikk 3" descr="Kundeservice">
            <a:extLst>
              <a:ext uri="{FF2B5EF4-FFF2-40B4-BE49-F238E27FC236}">
                <a16:creationId xmlns:a16="http://schemas.microsoft.com/office/drawing/2014/main" id="{D1CF0F0A-6056-4B1B-B688-DED7FFC1D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3048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12CAAD-2E7E-43E6-AB74-DBF88675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hjelp og støtte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C098C24-9F49-447A-9CED-2BECAECCB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402335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k 4" descr="Kundeservice">
            <a:extLst>
              <a:ext uri="{FF2B5EF4-FFF2-40B4-BE49-F238E27FC236}">
                <a16:creationId xmlns:a16="http://schemas.microsoft.com/office/drawing/2014/main" id="{B7D7BD38-BD78-4285-A02F-EC5C94D4A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0" y="216776"/>
            <a:ext cx="800100" cy="8001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67B9384-85F6-498C-BDA9-F925CD83143B}"/>
              </a:ext>
            </a:extLst>
          </p:cNvPr>
          <p:cNvSpPr txBox="1"/>
          <p:nvPr/>
        </p:nvSpPr>
        <p:spPr>
          <a:xfrm>
            <a:off x="406519" y="39624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Hvis vi ikke følger prosedyren, påløper kostnader</a:t>
            </a:r>
          </a:p>
        </p:txBody>
      </p:sp>
      <p:sp>
        <p:nvSpPr>
          <p:cNvPr id="6" name="Pil: høyre med stripe 5">
            <a:extLst>
              <a:ext uri="{FF2B5EF4-FFF2-40B4-BE49-F238E27FC236}">
                <a16:creationId xmlns:a16="http://schemas.microsoft.com/office/drawing/2014/main" id="{9A8BFD39-F7DE-4632-A026-6D2ACEBB46EC}"/>
              </a:ext>
            </a:extLst>
          </p:cNvPr>
          <p:cNvSpPr/>
          <p:nvPr/>
        </p:nvSpPr>
        <p:spPr>
          <a:xfrm rot="16200000">
            <a:off x="6919301" y="4427330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høyre med stripe 6">
            <a:extLst>
              <a:ext uri="{FF2B5EF4-FFF2-40B4-BE49-F238E27FC236}">
                <a16:creationId xmlns:a16="http://schemas.microsoft.com/office/drawing/2014/main" id="{F17D3532-46C5-4165-AD5A-349943B5AC6C}"/>
              </a:ext>
            </a:extLst>
          </p:cNvPr>
          <p:cNvSpPr/>
          <p:nvPr/>
        </p:nvSpPr>
        <p:spPr>
          <a:xfrm rot="16200000">
            <a:off x="6915559" y="3612682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høyre med stripe 7">
            <a:extLst>
              <a:ext uri="{FF2B5EF4-FFF2-40B4-BE49-F238E27FC236}">
                <a16:creationId xmlns:a16="http://schemas.microsoft.com/office/drawing/2014/main" id="{C2CC691E-E91F-4945-ABB3-83189790F461}"/>
              </a:ext>
            </a:extLst>
          </p:cNvPr>
          <p:cNvSpPr/>
          <p:nvPr/>
        </p:nvSpPr>
        <p:spPr>
          <a:xfrm rot="16200000">
            <a:off x="6915559" y="2816343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med stripe 8">
            <a:extLst>
              <a:ext uri="{FF2B5EF4-FFF2-40B4-BE49-F238E27FC236}">
                <a16:creationId xmlns:a16="http://schemas.microsoft.com/office/drawing/2014/main" id="{BC122160-0D6A-4247-B913-E057EC850EEC}"/>
              </a:ext>
            </a:extLst>
          </p:cNvPr>
          <p:cNvSpPr/>
          <p:nvPr/>
        </p:nvSpPr>
        <p:spPr>
          <a:xfrm rot="16200000">
            <a:off x="6907676" y="2020004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4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7879D4-0B09-4408-9289-8E9AC11A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Support@rotary.no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03D613-F9B0-41CB-817D-811596E63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Send henvendelser til 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Support@rotary.no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Bruk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distriktsnummer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(for eksempel. D2260) som del av emnefeltet.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Automatisk fordeling til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DICO’er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2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53E179-3F5F-4C10-B202-8013FB602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Litt om Rotary.org</a:t>
            </a:r>
          </a:p>
        </p:txBody>
      </p:sp>
    </p:spTree>
    <p:extLst>
      <p:ext uri="{BB962C8B-B14F-4D97-AF65-F5344CB8AC3E}">
        <p14:creationId xmlns:p14="http://schemas.microsoft.com/office/powerpoint/2010/main" val="2191272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13DBD05C-9103-4895-950A-65D15F7EEEB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7924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nb-NO" sz="1600"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nb-NO" sz="1600">
              <a:latin typeface="Georgia" panose="02040502050405020303" pitchFamily="18" charset="0"/>
            </a:endParaRP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B19706B5-C96B-4B4B-A7E3-61C9A6886068}"/>
              </a:ext>
            </a:extLst>
          </p:cNvPr>
          <p:cNvSpPr txBox="1">
            <a:spLocks/>
          </p:cNvSpPr>
          <p:nvPr/>
        </p:nvSpPr>
        <p:spPr bwMode="auto">
          <a:xfrm>
            <a:off x="471488" y="14478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Klubbens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Møteinformasjon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(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når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/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hvor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Medlemsinformasjon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Verv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(Officers)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fra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rolleliste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i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medlemsnett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Enveis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Enveis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fra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Rotary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Medlemsnett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til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RI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RI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leverer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kun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medlemsnummer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tilbake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RIs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krav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Tretti-dagers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regelen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Ingen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duplikat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i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eposter</a:t>
            </a: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Neste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års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verv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innen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1.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februar</a:t>
            </a:r>
            <a:b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</a:br>
            <a:b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</a:b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Alle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opplysninger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skal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inn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i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dirty="0" err="1">
                <a:solidFill>
                  <a:srgbClr val="58585A"/>
                </a:solidFill>
                <a:cs typeface="Arial" panose="020B0604020202020204" pitchFamily="34" charset="0"/>
              </a:rPr>
              <a:t>Medlemsnett</a:t>
            </a:r>
            <a: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. </a:t>
            </a:r>
            <a:br>
              <a:rPr lang="en-US" altLang="nb-NO" sz="2000" dirty="0">
                <a:solidFill>
                  <a:srgbClr val="58585A"/>
                </a:solidFill>
                <a:cs typeface="Arial" panose="020B0604020202020204" pitchFamily="34" charset="0"/>
              </a:rPr>
            </a:br>
            <a:r>
              <a:rPr lang="en-US" altLang="nb-NO" sz="2000" u="sng" dirty="0" err="1">
                <a:solidFill>
                  <a:srgbClr val="58585A"/>
                </a:solidFill>
                <a:cs typeface="Arial" panose="020B0604020202020204" pitchFamily="34" charset="0"/>
              </a:rPr>
              <a:t>Ikke</a:t>
            </a:r>
            <a:r>
              <a:rPr lang="en-US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u="sng" dirty="0" err="1">
                <a:solidFill>
                  <a:srgbClr val="58585A"/>
                </a:solidFill>
                <a:cs typeface="Arial" panose="020B0604020202020204" pitchFamily="34" charset="0"/>
              </a:rPr>
              <a:t>endre</a:t>
            </a:r>
            <a:r>
              <a:rPr lang="en-US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u="sng" dirty="0" err="1">
                <a:solidFill>
                  <a:srgbClr val="58585A"/>
                </a:solidFill>
                <a:cs typeface="Arial" panose="020B0604020202020204" pitchFamily="34" charset="0"/>
              </a:rPr>
              <a:t>i</a:t>
            </a:r>
            <a:r>
              <a:rPr lang="en-US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 RI </a:t>
            </a:r>
            <a:r>
              <a:rPr lang="en-US" altLang="nb-NO" sz="2000" u="sng" dirty="0" err="1">
                <a:solidFill>
                  <a:srgbClr val="58585A"/>
                </a:solidFill>
                <a:cs typeface="Arial" panose="020B0604020202020204" pitchFamily="34" charset="0"/>
              </a:rPr>
              <a:t>uten</a:t>
            </a:r>
            <a:r>
              <a:rPr lang="en-US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en-US" altLang="nb-NO" sz="2000" u="sng" dirty="0" err="1">
                <a:solidFill>
                  <a:srgbClr val="58585A"/>
                </a:solidFill>
                <a:cs typeface="Arial" panose="020B0604020202020204" pitchFamily="34" charset="0"/>
              </a:rPr>
              <a:t>avtale</a:t>
            </a:r>
            <a:r>
              <a:rPr lang="en-US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 med DICO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endParaRPr lang="en-US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75780" name="Tittel 1">
            <a:extLst>
              <a:ext uri="{FF2B5EF4-FFF2-40B4-BE49-F238E27FC236}">
                <a16:creationId xmlns:a16="http://schemas.microsoft.com/office/drawing/2014/main" id="{714EAF3E-4060-4565-BCC1-BF36414CF3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2400" dirty="0">
                <a:latin typeface="Arial Narrow" panose="020B0606020202030204" pitchFamily="34" charset="0"/>
              </a:rPr>
              <a:t> Data som flyter fra Medlemsnett til Rotary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410169407"/>
      </p:ext>
    </p:extLst>
  </p:cSld>
  <p:clrMapOvr>
    <a:masterClrMapping/>
  </p:clrMapOvr>
  <p:transition spd="med"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ECA86-E851-451D-9824-01CB6D91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My Rotary – ‘SIGN IN TO MY ROTARY’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83315-6213-42F8-B4FB-F07156729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70" y="2431197"/>
            <a:ext cx="2895600" cy="2544763"/>
          </a:xfrm>
        </p:spPr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Rotary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Club Central</a:t>
            </a:r>
          </a:p>
          <a:p>
            <a:pPr lvl="1"/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Statistikk for din klubb</a:t>
            </a:r>
          </a:p>
          <a:p>
            <a:pPr lvl="1"/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8FE2E8D-18D7-43FF-8FCD-35360C75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62200"/>
            <a:ext cx="5510930" cy="310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B0A236C-F1E0-4711-9FDD-58277128C26F}"/>
              </a:ext>
            </a:extLst>
          </p:cNvPr>
          <p:cNvSpPr txBox="1"/>
          <p:nvPr/>
        </p:nvSpPr>
        <p:spPr>
          <a:xfrm>
            <a:off x="1005702" y="1303348"/>
            <a:ext cx="75135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cs typeface="Arial" panose="020B0604020202020204" pitchFamily="34" charset="0"/>
              </a:rPr>
              <a:t>Logg inn med Epost og passord eller ‘</a:t>
            </a:r>
            <a:r>
              <a:rPr lang="nb-NO" dirty="0" err="1">
                <a:cs typeface="Arial" panose="020B0604020202020204" pitchFamily="34" charset="0"/>
              </a:rPr>
              <a:t>Create</a:t>
            </a:r>
            <a:r>
              <a:rPr lang="nb-NO" dirty="0">
                <a:cs typeface="Arial" panose="020B0604020202020204" pitchFamily="34" charset="0"/>
              </a:rPr>
              <a:t> </a:t>
            </a:r>
            <a:r>
              <a:rPr lang="nb-NO" dirty="0" err="1">
                <a:cs typeface="Arial" panose="020B0604020202020204" pitchFamily="34" charset="0"/>
              </a:rPr>
              <a:t>account</a:t>
            </a:r>
            <a:r>
              <a:rPr lang="nb-NO" dirty="0">
                <a:cs typeface="Arial" panose="020B0604020202020204" pitchFamily="34" charset="0"/>
              </a:rPr>
              <a:t>’</a:t>
            </a:r>
          </a:p>
          <a:p>
            <a:pPr algn="ctr"/>
            <a:r>
              <a:rPr lang="nb-NO" sz="1400" dirty="0"/>
              <a:t>- En annen konto enn Medlemsnett, men samme epost.</a:t>
            </a:r>
          </a:p>
        </p:txBody>
      </p:sp>
    </p:spTree>
    <p:extLst>
      <p:ext uri="{BB962C8B-B14F-4D97-AF65-F5344CB8AC3E}">
        <p14:creationId xmlns:p14="http://schemas.microsoft.com/office/powerpoint/2010/main" val="574768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64166E-EC3B-4088-BAF8-A01E8206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Manage</a:t>
            </a:r>
            <a:r>
              <a:rPr lang="nb-NO" dirty="0"/>
              <a:t> – Club </a:t>
            </a:r>
            <a:r>
              <a:rPr lang="nb-NO" dirty="0" err="1"/>
              <a:t>administration</a:t>
            </a: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A46E3164-73ED-4A58-AA6A-FB9399E47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447800"/>
            <a:ext cx="5507567" cy="372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1E74C6C-4311-4F79-B50A-30C6B9619C84}"/>
              </a:ext>
            </a:extLst>
          </p:cNvPr>
          <p:cNvSpPr txBox="1"/>
          <p:nvPr/>
        </p:nvSpPr>
        <p:spPr>
          <a:xfrm>
            <a:off x="533400" y="1671391"/>
            <a:ext cx="2512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/>
              <a:t>Club </a:t>
            </a:r>
            <a:r>
              <a:rPr lang="nb-NO" u="sng" dirty="0" err="1"/>
              <a:t>administration</a:t>
            </a:r>
            <a:br>
              <a:rPr lang="nb-NO" dirty="0"/>
            </a:br>
            <a:endParaRPr lang="nb-NO" dirty="0"/>
          </a:p>
          <a:p>
            <a:r>
              <a:rPr lang="nb-NO" dirty="0"/>
              <a:t>Medlemsliste kan du se hos RI, men du skal BARE endre opplysninger i Medlemsnett. </a:t>
            </a:r>
          </a:p>
        </p:txBody>
      </p:sp>
    </p:spTree>
    <p:extLst>
      <p:ext uri="{BB962C8B-B14F-4D97-AF65-F5344CB8AC3E}">
        <p14:creationId xmlns:p14="http://schemas.microsoft.com/office/powerpoint/2010/main" val="134722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AD69B-C09E-4168-AF7E-383495C7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Club Goals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9C94E7-3FE7-47D5-8758-E2F5C6B7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2514600" cy="2438400"/>
          </a:xfrm>
        </p:spPr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Klubbens mål for perioden for mange ulike områder.</a:t>
            </a:r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Måle resultat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CBE9AF8-2E6F-43F8-B80D-80D2DE86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6019802" cy="341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593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861AA8-44E0-497E-9323-00C5CCE4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 Showcase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4BD36D7-FAD1-4D39-A7AB-1A33DF78C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219200"/>
            <a:ext cx="443082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D9F227C-4E28-46AF-BC43-FB77772D57DF}"/>
              </a:ext>
            </a:extLst>
          </p:cNvPr>
          <p:cNvSpPr txBox="1"/>
          <p:nvPr/>
        </p:nvSpPr>
        <p:spPr>
          <a:xfrm>
            <a:off x="457200" y="137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Bruksanvisning for å legge prosjekter på RI sin side</a:t>
            </a:r>
          </a:p>
        </p:txBody>
      </p:sp>
    </p:spTree>
    <p:extLst>
      <p:ext uri="{BB962C8B-B14F-4D97-AF65-F5344CB8AC3E}">
        <p14:creationId xmlns:p14="http://schemas.microsoft.com/office/powerpoint/2010/main" val="3021524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30FA5-9E73-4840-A10A-F36BEB09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Ja, men i hvor i all verden skal jeg….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B9FE0AC-F2CC-4F19-AE35-83EDCEDCA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5546"/>
              </p:ext>
            </p:extLst>
          </p:nvPr>
        </p:nvGraphicFramePr>
        <p:xfrm>
          <a:off x="381000" y="1066800"/>
          <a:ext cx="84201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534">
                  <a:extLst>
                    <a:ext uri="{9D8B030D-6E8A-4147-A177-3AD203B41FA5}">
                      <a16:colId xmlns:a16="http://schemas.microsoft.com/office/drawing/2014/main" val="3153225970"/>
                    </a:ext>
                  </a:extLst>
                </a:gridCol>
                <a:gridCol w="2987776">
                  <a:extLst>
                    <a:ext uri="{9D8B030D-6E8A-4147-A177-3AD203B41FA5}">
                      <a16:colId xmlns:a16="http://schemas.microsoft.com/office/drawing/2014/main" val="3143574076"/>
                    </a:ext>
                  </a:extLst>
                </a:gridCol>
                <a:gridCol w="3181790">
                  <a:extLst>
                    <a:ext uri="{9D8B030D-6E8A-4147-A177-3AD203B41FA5}">
                      <a16:colId xmlns:a16="http://schemas.microsoft.com/office/drawing/2014/main" val="269301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nb-NO" sz="1600" dirty="0"/>
                        <a:t>Hva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Innhold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Hvordan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5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Medlemsnett</a:t>
                      </a:r>
                    </a:p>
                    <a:p>
                      <a:r>
                        <a:rPr lang="nb-NO" sz="1100" b="0" i="1" dirty="0"/>
                        <a:t>Medlemsnett.rotary.no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Medlemsopplysninger, oppmøte og arkiv alle nivå og r komiteer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Logg inn via appsco.com eller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1" dirty="0"/>
                        <a:t>Medlemsnett.rotary.no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4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Hjemmeside klubber</a:t>
                      </a:r>
                    </a:p>
                    <a:p>
                      <a:r>
                        <a:rPr lang="nb-NO" sz="1100" b="0" i="1" dirty="0"/>
                        <a:t>Klubbnavn.rotary.no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Åpen Informasjon om klubben.</a:t>
                      </a:r>
                    </a:p>
                    <a:p>
                      <a:r>
                        <a:rPr lang="nb-NO" sz="1600" dirty="0"/>
                        <a:t>Best til møtereferat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Web-redaktør logg inn via appsco.com eller </a:t>
                      </a:r>
                      <a:r>
                        <a:rPr lang="nb-NO" sz="1400" i="1" dirty="0"/>
                        <a:t>klubbnavn.rotary.no/</a:t>
                      </a:r>
                      <a:r>
                        <a:rPr lang="nb-NO" sz="1400" i="1" dirty="0" err="1"/>
                        <a:t>admin</a:t>
                      </a:r>
                      <a:endParaRPr lang="nb-NO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Hjemmeside distrikt</a:t>
                      </a:r>
                    </a:p>
                    <a:p>
                      <a:r>
                        <a:rPr lang="nb-NO" sz="1100" b="0" i="1" dirty="0"/>
                        <a:t>D2275.rotary.no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Åpen informasjon fra distriktet.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Web-redaktør logg inn via appsco.com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Hjemmeside NORFO</a:t>
                      </a:r>
                    </a:p>
                    <a:p>
                      <a:r>
                        <a:rPr lang="nb-NO" sz="1100" b="0" i="1" dirty="0"/>
                        <a:t>Rotary.no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Info som omfatter hele Norge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Web-redaktør logg inn via appsco.com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4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Facebook side</a:t>
                      </a:r>
                    </a:p>
                    <a:p>
                      <a:r>
                        <a:rPr lang="nb-NO" sz="1200" b="0" dirty="0"/>
                        <a:t>Alle nivåer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‘dynamisk’ og åpen info om aktiviteter. Mulig å </a:t>
                      </a:r>
                      <a:r>
                        <a:rPr lang="nb-NO" sz="1600" u="sng" dirty="0"/>
                        <a:t>fremme</a:t>
                      </a:r>
                      <a:r>
                        <a:rPr lang="nb-NO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Opprettes på Facebook</a:t>
                      </a:r>
                    </a:p>
                    <a:p>
                      <a:r>
                        <a:rPr lang="nb-NO" sz="1600" dirty="0"/>
                        <a:t>Rettigheter styres av Facebook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2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Facebook gruppe</a:t>
                      </a:r>
                    </a:p>
                    <a:p>
                      <a:r>
                        <a:rPr lang="nb-NO" sz="1400" b="0" i="0" dirty="0"/>
                        <a:t>Alle nivåer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Informasjon kun til inviterte 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Opprettes på Facebook</a:t>
                      </a:r>
                    </a:p>
                    <a:p>
                      <a:r>
                        <a:rPr lang="nb-NO" sz="1600" dirty="0"/>
                        <a:t>Rettigheter styres av Facebook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9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Rotary.org</a:t>
                      </a:r>
                    </a:p>
                    <a:p>
                      <a:r>
                        <a:rPr lang="nb-NO" sz="1100" b="0" i="1" dirty="0"/>
                        <a:t>Rotary.org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Klubbens mål og Showcase-info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Logg inn rotary.org.</a:t>
                      </a:r>
                      <a:br>
                        <a:rPr lang="nb-NO" sz="1600" dirty="0"/>
                      </a:br>
                      <a:r>
                        <a:rPr lang="nb-NO" sz="1400" i="1" dirty="0"/>
                        <a:t>Samme epost som bruker, eget passord</a:t>
                      </a:r>
                      <a:endParaRPr lang="nb-NO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61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/>
                        <a:t>support.rotary.no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Hjelp til digitale 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Let etter svar i hovedmenyen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10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chemeClr val="tx1"/>
                          </a:solidFill>
                          <a:hlinkClick r:id="rId3"/>
                        </a:rPr>
                        <a:t>support@rotary.no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Epost for å få hjelp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Send epost. Bruk ‘D2275’ i emnefelt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74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AB7272-0D7E-4837-B982-CF9BFBEC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NORFOs</a:t>
            </a:r>
            <a:r>
              <a:rPr lang="nb-NO" dirty="0"/>
              <a:t> digitale tjenester til klubbene og distriktene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23F65C-DCD8-4DF4-86BC-D2A82A49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94" y="1143000"/>
            <a:ext cx="6801506" cy="5181600"/>
          </a:xfrm>
        </p:spPr>
        <p:txBody>
          <a:bodyPr/>
          <a:lstStyle/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Tilgang og sikkerhet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Bruker-kontoer og passord, Dashbord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Medlemsnett</a:t>
            </a:r>
            <a:endParaRPr lang="nb-NO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Medlemslister, oppmøte, arkiver etc. Overføring til RI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Hjemmeside-mal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Mal for hver klubb, distrikt og NORFO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Epost-løsning </a:t>
            </a:r>
          </a:p>
          <a:p>
            <a:pPr lvl="1"/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Zimbra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epost med klubbens epostadresse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Nettmøter</a:t>
            </a:r>
          </a:p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- Mange deltakere, skjermdeling og opptaksmuligheter</a:t>
            </a:r>
          </a:p>
          <a:p>
            <a:pPr marL="0" indent="0">
              <a:buNone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Hjelp og støtte</a:t>
            </a:r>
          </a:p>
          <a:p>
            <a:pPr marL="0" indent="0">
              <a:buNone/>
            </a:pPr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2000" dirty="0"/>
          </a:p>
          <a:p>
            <a:pPr lvl="0"/>
            <a:endParaRPr lang="nb-NO" sz="2000" dirty="0"/>
          </a:p>
          <a:p>
            <a:endParaRPr lang="nb-NO" sz="2000" dirty="0"/>
          </a:p>
        </p:txBody>
      </p:sp>
      <p:pic>
        <p:nvPicPr>
          <p:cNvPr id="5" name="Grafikk 4" descr="Låst">
            <a:extLst>
              <a:ext uri="{FF2B5EF4-FFF2-40B4-BE49-F238E27FC236}">
                <a16:creationId xmlns:a16="http://schemas.microsoft.com/office/drawing/2014/main" id="{7DBB0389-0B7D-45D2-BD85-DBE0B4E42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485" y="1077311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k 6" descr="Gruppe">
            <a:extLst>
              <a:ext uri="{FF2B5EF4-FFF2-40B4-BE49-F238E27FC236}">
                <a16:creationId xmlns:a16="http://schemas.microsoft.com/office/drawing/2014/main" id="{6ABEDFCE-A26B-44A9-98EE-BB3376800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8389" y="1994697"/>
            <a:ext cx="670965" cy="67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8" descr="Internett">
            <a:extLst>
              <a:ext uri="{FF2B5EF4-FFF2-40B4-BE49-F238E27FC236}">
                <a16:creationId xmlns:a16="http://schemas.microsoft.com/office/drawing/2014/main" id="{79311F58-8FEF-48C2-922A-25F4A4A54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742" y="2972986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k 10" descr="E-post">
            <a:extLst>
              <a:ext uri="{FF2B5EF4-FFF2-40B4-BE49-F238E27FC236}">
                <a16:creationId xmlns:a16="http://schemas.microsoft.com/office/drawing/2014/main" id="{8756FFBA-6D83-40D3-B1D0-FFD4B0F49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5742" y="3885014"/>
            <a:ext cx="655447" cy="655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k 12" descr="Lærer">
            <a:extLst>
              <a:ext uri="{FF2B5EF4-FFF2-40B4-BE49-F238E27FC236}">
                <a16:creationId xmlns:a16="http://schemas.microsoft.com/office/drawing/2014/main" id="{6AFD6839-8C0B-4C0C-A8BE-F575FB230C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8364" y="4800600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k 5" descr="Kundeservice">
            <a:extLst>
              <a:ext uri="{FF2B5EF4-FFF2-40B4-BE49-F238E27FC236}">
                <a16:creationId xmlns:a16="http://schemas.microsoft.com/office/drawing/2014/main" id="{F20C2CF6-FE41-4BA2-BAEB-CBF18B039B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2018" y="5651892"/>
            <a:ext cx="672708" cy="6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0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45524-ABB5-4273-A382-2F55E9EC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8D7E5F-FAC5-4865-A973-DF4788DF2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Feil i synkronisering med RI 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Opplæring i alle nivå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Kostnader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294CC6-FE8A-4945-837D-D0F6023B0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Tilgang og sikkerhet</a:t>
            </a:r>
          </a:p>
        </p:txBody>
      </p:sp>
      <p:pic>
        <p:nvPicPr>
          <p:cNvPr id="3" name="Grafikk 2" descr="Ulåst">
            <a:extLst>
              <a:ext uri="{FF2B5EF4-FFF2-40B4-BE49-F238E27FC236}">
                <a16:creationId xmlns:a16="http://schemas.microsoft.com/office/drawing/2014/main" id="{5A2EDE9C-A700-41D0-8C5F-019DFBC8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A82D2CB-0496-497B-93EB-7A7ADAD6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38400"/>
            <a:ext cx="4207889" cy="357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7A1B02-D8E4-499C-99E9-601CF4AC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Pålogging og sikkerhet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355E60-A286-4587-AED1-D0F5FB63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3868593" cy="3362461"/>
          </a:xfrm>
        </p:spPr>
        <p:txBody>
          <a:bodyPr/>
          <a:lstStyle/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Konto i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Appsco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for alle medlemmer av Rotary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Kun epostadressen i Medlemsnett  er gyldig brukernavn 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Glemt passord-knapp</a:t>
            </a:r>
          </a:p>
          <a:p>
            <a:pPr lvl="1"/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Appsco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dashbord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Hva skjer i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Appsco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når jeg endrer epostadresse i medlemsnett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Grafikk 4" descr="Låst">
            <a:extLst>
              <a:ext uri="{FF2B5EF4-FFF2-40B4-BE49-F238E27FC236}">
                <a16:creationId xmlns:a16="http://schemas.microsoft.com/office/drawing/2014/main" id="{AC9F5785-10FC-4421-A5D1-923F7046F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6315" y="419100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k 6" descr="Ulåst">
            <a:extLst>
              <a:ext uri="{FF2B5EF4-FFF2-40B4-BE49-F238E27FC236}">
                <a16:creationId xmlns:a16="http://schemas.microsoft.com/office/drawing/2014/main" id="{5AA26CD0-C7AB-4F69-AF8E-6620439A1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5915" y="285750"/>
            <a:ext cx="914400" cy="9144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4D75621-C48E-4ED1-8916-9422BAC9C7D5}"/>
              </a:ext>
            </a:extLst>
          </p:cNvPr>
          <p:cNvSpPr txBox="1"/>
          <p:nvPr/>
        </p:nvSpPr>
        <p:spPr>
          <a:xfrm>
            <a:off x="935982" y="1558083"/>
            <a:ext cx="590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cs typeface="Arial" panose="020B0604020202020204" pitchFamily="34" charset="0"/>
              </a:rPr>
              <a:t>Appsco.com styrer pålogging og sikkerhet</a:t>
            </a:r>
          </a:p>
        </p:txBody>
      </p:sp>
    </p:spTree>
    <p:extLst>
      <p:ext uri="{BB962C8B-B14F-4D97-AF65-F5344CB8AC3E}">
        <p14:creationId xmlns:p14="http://schemas.microsoft.com/office/powerpoint/2010/main" val="51128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296A552B-BA2D-49E1-8D07-AF589276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2" y="3855432"/>
            <a:ext cx="6674750" cy="240668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34F9FDD0-8910-4481-BDCE-05B3A997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24" y="2539147"/>
            <a:ext cx="2976296" cy="2526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D06A90F-35FE-4150-B4A7-03DCDA6B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Innlogging til digitale tjenester</a:t>
            </a:r>
            <a:endParaRPr lang="nb-NO" dirty="0"/>
          </a:p>
        </p:txBody>
      </p:sp>
      <p:pic>
        <p:nvPicPr>
          <p:cNvPr id="8" name="Grafikk 7" descr="Gruppe">
            <a:extLst>
              <a:ext uri="{FF2B5EF4-FFF2-40B4-BE49-F238E27FC236}">
                <a16:creationId xmlns:a16="http://schemas.microsoft.com/office/drawing/2014/main" id="{BA41D7BC-90DC-4785-9E92-A9D1987DD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5501" y="137901"/>
            <a:ext cx="1081299" cy="1081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2DE3887-1BAF-4540-B032-471BFC2FB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2" y="1211613"/>
            <a:ext cx="7431087" cy="1188314"/>
          </a:xfrm>
          <a:prstGeom prst="rect">
            <a:avLst/>
          </a:prstGeom>
        </p:spPr>
      </p:pic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E5FBC84F-8A4A-4759-B61C-1EEC997342F7}"/>
              </a:ext>
            </a:extLst>
          </p:cNvPr>
          <p:cNvSpPr/>
          <p:nvPr/>
        </p:nvSpPr>
        <p:spPr>
          <a:xfrm>
            <a:off x="2216221" y="1421025"/>
            <a:ext cx="2514600" cy="1485901"/>
          </a:xfrm>
          <a:prstGeom prst="wedgeRoundRectCallout">
            <a:avLst>
              <a:gd name="adj1" fmla="val 114266"/>
              <a:gd name="adj2" fmla="val -387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‘Min side’ på hjemmesiden tar deg via innlogging til dashbord</a:t>
            </a:r>
            <a:endParaRPr lang="nb-NO" dirty="0"/>
          </a:p>
        </p:txBody>
      </p:sp>
      <p:sp>
        <p:nvSpPr>
          <p:cNvPr id="17" name="Pil: bøyd mot venstre 16">
            <a:extLst>
              <a:ext uri="{FF2B5EF4-FFF2-40B4-BE49-F238E27FC236}">
                <a16:creationId xmlns:a16="http://schemas.microsoft.com/office/drawing/2014/main" id="{7EFC5E0F-D635-4D54-96C6-AE04A61D294B}"/>
              </a:ext>
            </a:extLst>
          </p:cNvPr>
          <p:cNvSpPr/>
          <p:nvPr/>
        </p:nvSpPr>
        <p:spPr>
          <a:xfrm>
            <a:off x="7449150" y="1440213"/>
            <a:ext cx="990600" cy="214118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Pil: bøyd mot venstre 19">
            <a:extLst>
              <a:ext uri="{FF2B5EF4-FFF2-40B4-BE49-F238E27FC236}">
                <a16:creationId xmlns:a16="http://schemas.microsoft.com/office/drawing/2014/main" id="{BE6F0060-4101-4F2D-A465-BFE3010B6F27}"/>
              </a:ext>
            </a:extLst>
          </p:cNvPr>
          <p:cNvSpPr/>
          <p:nvPr/>
        </p:nvSpPr>
        <p:spPr>
          <a:xfrm>
            <a:off x="6863151" y="4582360"/>
            <a:ext cx="1081299" cy="167975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9F9AA3-E1A1-490A-92DD-E20981EC2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Medlemsnett</a:t>
            </a:r>
          </a:p>
        </p:txBody>
      </p:sp>
      <p:pic>
        <p:nvPicPr>
          <p:cNvPr id="3" name="Grafikk 2" descr="Gruppe">
            <a:extLst>
              <a:ext uri="{FF2B5EF4-FFF2-40B4-BE49-F238E27FC236}">
                <a16:creationId xmlns:a16="http://schemas.microsoft.com/office/drawing/2014/main" id="{FF33905E-D231-4E47-ABC4-256F101B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2971800"/>
            <a:ext cx="1081299" cy="1081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55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2757A4-E5E2-42E4-B240-978041F1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19200"/>
            <a:ext cx="6729191" cy="2801079"/>
          </a:xfrm>
          <a:prstGeom prst="rect">
            <a:avLst/>
          </a:prstGeom>
        </p:spPr>
      </p:pic>
      <p:sp>
        <p:nvSpPr>
          <p:cNvPr id="69636" name="Tittel 1">
            <a:extLst>
              <a:ext uri="{FF2B5EF4-FFF2-40B4-BE49-F238E27FC236}">
                <a16:creationId xmlns:a16="http://schemas.microsoft.com/office/drawing/2014/main" id="{55899DE8-C858-42DF-B0EB-7A3E8045E4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2400" dirty="0">
                <a:latin typeface="Arial Narrow" panose="020B0606020202030204" pitchFamily="34" charset="0"/>
              </a:rPr>
              <a:t>Roller i Medlemsnett styrer alle rettigheter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31CFE4EE-46F0-455E-BB62-4809C29996F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1676400" cy="14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Visning og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Redigering: 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1649D89C-5167-4B50-AD17-3A0A21CD7348}"/>
              </a:ext>
            </a:extLst>
          </p:cNvPr>
          <p:cNvSpPr txBox="1">
            <a:spLocks/>
          </p:cNvSpPr>
          <p:nvPr/>
        </p:nvSpPr>
        <p:spPr bwMode="auto">
          <a:xfrm>
            <a:off x="381000" y="4507635"/>
            <a:ext cx="3581400" cy="18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r>
              <a:rPr lang="nb-NO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Visning – Alle medlemmer</a:t>
            </a:r>
            <a:endParaRPr lang="nb-NO" altLang="nb-NO" sz="1600" u="sng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Matrikkel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Visning av alle profiler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Mine komiteer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Rotary </a:t>
            </a:r>
            <a:r>
              <a:rPr lang="nb-NO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Fellowship</a:t>
            </a: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Søk</a:t>
            </a:r>
            <a:b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6229709-149D-480E-878E-B4420E61E5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2" t="13559" r="7819" b="18644"/>
          <a:stretch/>
        </p:blipFill>
        <p:spPr>
          <a:xfrm>
            <a:off x="6324598" y="2581366"/>
            <a:ext cx="2057401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BAF9C77-E1C3-4428-B31A-2EDA7D8BC32D}"/>
              </a:ext>
            </a:extLst>
          </p:cNvPr>
          <p:cNvSpPr txBox="1"/>
          <p:nvPr/>
        </p:nvSpPr>
        <p:spPr>
          <a:xfrm>
            <a:off x="6134099" y="351463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altLang="nb-NO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Redigeringsknapp vises kun når du har tilgang til å redigere.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E166986-9BAF-473A-85C6-4EBEF934B890}"/>
              </a:ext>
            </a:extLst>
          </p:cNvPr>
          <p:cNvSpPr txBox="1"/>
          <p:nvPr/>
        </p:nvSpPr>
        <p:spPr>
          <a:xfrm>
            <a:off x="3962400" y="4496405"/>
            <a:ext cx="49530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2000" u="sng" dirty="0">
                <a:solidFill>
                  <a:srgbClr val="58585A"/>
                </a:solidFill>
                <a:cs typeface="Arial" panose="020B0604020202020204" pitchFamily="34" charset="0"/>
              </a:rPr>
              <a:t>Redigering – Utvalgte roller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Redigering i forhold til hvilken rolle du har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Hjemmeside-redaktør er egen rolle  (i Medlemsnett)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Rapporter</a:t>
            </a:r>
          </a:p>
          <a:p>
            <a:endParaRPr lang="nb-NO" dirty="0"/>
          </a:p>
        </p:txBody>
      </p:sp>
    </p:spTree>
  </p:cSld>
  <p:clrMapOvr>
    <a:masterClrMapping/>
  </p:clrMapOvr>
  <p:transition spd="med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E0F8FC12-B197-41CB-8C04-1A92BE3CC4B4}"/>
              </a:ext>
            </a:extLst>
          </p:cNvPr>
          <p:cNvSpPr txBox="1">
            <a:spLocks/>
          </p:cNvSpPr>
          <p:nvPr/>
        </p:nvSpPr>
        <p:spPr bwMode="auto">
          <a:xfrm>
            <a:off x="3981868" y="1389420"/>
            <a:ext cx="3733800" cy="18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r>
              <a:rPr lang="nb-NO" sz="2000" dirty="0">
                <a:solidFill>
                  <a:srgbClr val="002060"/>
                </a:solidFill>
                <a:latin typeface="Georgia" panose="02040502050405020303" pitchFamily="18" charset="0"/>
              </a:rPr>
              <a:t>Hovedmenyen inneholder</a:t>
            </a:r>
            <a:br>
              <a:rPr lang="nb-NO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nb-NO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nb-NO" sz="2000" dirty="0">
                <a:solidFill>
                  <a:srgbClr val="002060"/>
                </a:solidFill>
                <a:latin typeface="Georgia" panose="02040502050405020303" pitchFamily="18" charset="0"/>
              </a:rPr>
              <a:t>Klubber – Din klubb</a:t>
            </a:r>
          </a:p>
          <a:p>
            <a:r>
              <a:rPr lang="nb-NO" sz="2000" dirty="0">
                <a:solidFill>
                  <a:srgbClr val="002060"/>
                </a:solidFill>
                <a:latin typeface="Georgia" panose="02040502050405020303" pitchFamily="18" charset="0"/>
              </a:rPr>
              <a:t>Distrikt – Ditt distrikt</a:t>
            </a:r>
          </a:p>
          <a:p>
            <a:r>
              <a:rPr lang="nb-NO" sz="2000" dirty="0">
                <a:solidFill>
                  <a:srgbClr val="002060"/>
                </a:solidFill>
                <a:latin typeface="Georgia" panose="02040502050405020303" pitchFamily="18" charset="0"/>
              </a:rPr>
              <a:t>Mine komiteer – Du er med i</a:t>
            </a:r>
          </a:p>
        </p:txBody>
      </p:sp>
      <p:sp>
        <p:nvSpPr>
          <p:cNvPr id="102404" name="Tittel 1">
            <a:extLst>
              <a:ext uri="{FF2B5EF4-FFF2-40B4-BE49-F238E27FC236}">
                <a16:creationId xmlns:a16="http://schemas.microsoft.com/office/drawing/2014/main" id="{C5163CA5-AA2B-4F99-8CA4-45B59D4E8D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 Narrow" panose="020B0606020202030204" pitchFamily="34" charset="0"/>
              </a:rPr>
              <a:t>  </a:t>
            </a:r>
            <a:r>
              <a:rPr lang="nb-NO" altLang="nb-NO" sz="2400" dirty="0">
                <a:latin typeface="Arial Narrow" panose="020B0606020202030204" pitchFamily="34" charset="0"/>
              </a:rPr>
              <a:t>Medlemsnett  hovedmeny</a:t>
            </a:r>
            <a:endParaRPr lang="nb-NO" altLang="nb-NO" dirty="0">
              <a:latin typeface="Arial Narrow" panose="020B0606020202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83C77CD-A59B-4622-96DB-1C0A2552F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" t="13559" r="6452" b="18644"/>
          <a:stretch/>
        </p:blipFill>
        <p:spPr>
          <a:xfrm>
            <a:off x="5735148" y="5114310"/>
            <a:ext cx="21336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95DC273-FB5E-4671-90C6-B84098FF7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335053"/>
            <a:ext cx="2667001" cy="450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k 5" descr="Gruppe">
            <a:extLst>
              <a:ext uri="{FF2B5EF4-FFF2-40B4-BE49-F238E27FC236}">
                <a16:creationId xmlns:a16="http://schemas.microsoft.com/office/drawing/2014/main" id="{3C4A26C1-D198-41A2-966A-7BD70A285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8099" y="89099"/>
            <a:ext cx="1081299" cy="1081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3" descr="Tommelen-opp-tegn">
            <a:extLst>
              <a:ext uri="{FF2B5EF4-FFF2-40B4-BE49-F238E27FC236}">
                <a16:creationId xmlns:a16="http://schemas.microsoft.com/office/drawing/2014/main" id="{0DF69DC5-2CFF-4178-A1AC-F10BC3912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6514" y="4977676"/>
            <a:ext cx="914400" cy="914400"/>
          </a:xfrm>
          <a:prstGeom prst="rect">
            <a:avLst/>
          </a:prstGeom>
        </p:spPr>
      </p:pic>
      <p:pic>
        <p:nvPicPr>
          <p:cNvPr id="8" name="Grafikk 7" descr="Pil: svak krumming">
            <a:extLst>
              <a:ext uri="{FF2B5EF4-FFF2-40B4-BE49-F238E27FC236}">
                <a16:creationId xmlns:a16="http://schemas.microsoft.com/office/drawing/2014/main" id="{CAEF9ADE-D3FC-4612-8B8E-AB2AEC82B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958127" y="3057741"/>
            <a:ext cx="2080472" cy="1062345"/>
          </a:xfrm>
          <a:prstGeom prst="rect">
            <a:avLst/>
          </a:prstGeom>
        </p:spPr>
      </p:pic>
      <p:pic>
        <p:nvPicPr>
          <p:cNvPr id="11" name="Grafikk 10" descr="Pil: svak krumming">
            <a:extLst>
              <a:ext uri="{FF2B5EF4-FFF2-40B4-BE49-F238E27FC236}">
                <a16:creationId xmlns:a16="http://schemas.microsoft.com/office/drawing/2014/main" id="{983AB638-2AD0-4037-9A3C-35594A5121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024696" y="3690568"/>
            <a:ext cx="2080472" cy="1062345"/>
          </a:xfrm>
          <a:prstGeom prst="rect">
            <a:avLst/>
          </a:prstGeom>
        </p:spPr>
      </p:pic>
      <p:pic>
        <p:nvPicPr>
          <p:cNvPr id="12" name="Grafikk 11" descr="Pil: svak krumming">
            <a:extLst>
              <a:ext uri="{FF2B5EF4-FFF2-40B4-BE49-F238E27FC236}">
                <a16:creationId xmlns:a16="http://schemas.microsoft.com/office/drawing/2014/main" id="{435D8E11-09B7-47C4-BECA-84BE3F125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997541" y="4366175"/>
            <a:ext cx="2080472" cy="106234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12151BF-AE67-4D01-9C4C-C4A505802EC6}"/>
              </a:ext>
            </a:extLst>
          </p:cNvPr>
          <p:cNvSpPr txBox="1"/>
          <p:nvPr/>
        </p:nvSpPr>
        <p:spPr>
          <a:xfrm>
            <a:off x="4696571" y="5985952"/>
            <a:ext cx="34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Husk den magiske knappen</a:t>
            </a:r>
          </a:p>
        </p:txBody>
      </p:sp>
    </p:spTree>
  </p:cSld>
  <p:clrMapOvr>
    <a:masterClrMapping/>
  </p:clrMapOvr>
  <p:transition spd="med" advClick="0">
    <p:fade/>
  </p:transition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764</Words>
  <Application>Microsoft Office PowerPoint</Application>
  <PresentationFormat>Skjermfremvisning (4:3)</PresentationFormat>
  <Paragraphs>257</Paragraphs>
  <Slides>30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Arial Narrow Bold</vt:lpstr>
      <vt:lpstr>Calibri</vt:lpstr>
      <vt:lpstr>Georgia</vt:lpstr>
      <vt:lpstr>Wingdings</vt:lpstr>
      <vt:lpstr>Communications_white</vt:lpstr>
      <vt:lpstr>Custom Design</vt:lpstr>
      <vt:lpstr>2_Custom Design</vt:lpstr>
      <vt:lpstr>PowerPoint-presentasjon</vt:lpstr>
      <vt:lpstr>IT-forum til tjeneste</vt:lpstr>
      <vt:lpstr>NORFOs digitale tjenester til klubbene og distriktene </vt:lpstr>
      <vt:lpstr>Tilgang og sikkerhet</vt:lpstr>
      <vt:lpstr>Pålogging og sikkerhet</vt:lpstr>
      <vt:lpstr>Innlogging til digitale tjenester</vt:lpstr>
      <vt:lpstr>Medlemsnett</vt:lpstr>
      <vt:lpstr>Roller i Medlemsnett styrer alle rettigheter</vt:lpstr>
      <vt:lpstr>  Medlemsnett  hovedmeny</vt:lpstr>
      <vt:lpstr>  Din Profil </vt:lpstr>
      <vt:lpstr>Komiteer og Arkiv i Klubb og distrikt</vt:lpstr>
      <vt:lpstr>  Fremmøte</vt:lpstr>
      <vt:lpstr>Hjemmeside-mal</vt:lpstr>
      <vt:lpstr>Noen nøkkelpunkt</vt:lpstr>
      <vt:lpstr>Du vet du er i edit-modus når du ser dette</vt:lpstr>
      <vt:lpstr>Nettmøter </vt:lpstr>
      <vt:lpstr>Nettmøter</vt:lpstr>
      <vt:lpstr>Epost </vt:lpstr>
      <vt:lpstr>  Zimbra Web Client epost</vt:lpstr>
      <vt:lpstr>Hjelp og støtte</vt:lpstr>
      <vt:lpstr>Organisering av hjelp og støtte</vt:lpstr>
      <vt:lpstr>Support@rotary.no</vt:lpstr>
      <vt:lpstr>Litt om Rotary.org</vt:lpstr>
      <vt:lpstr> Data som flyter fra Medlemsnett til Rotary International</vt:lpstr>
      <vt:lpstr>My Rotary – ‘SIGN IN TO MY ROTARY’</vt:lpstr>
      <vt:lpstr>Manage – Club administration</vt:lpstr>
      <vt:lpstr>Club Goals</vt:lpstr>
      <vt:lpstr>Rotary Showcase</vt:lpstr>
      <vt:lpstr>Ja, men i hvor i all verden skal jeg….</vt:lpstr>
      <vt:lpstr>Utfordringer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Trond Nielsen</cp:lastModifiedBy>
  <cp:revision>1329</cp:revision>
  <cp:lastPrinted>2018-02-01T14:40:00Z</cp:lastPrinted>
  <dcterms:created xsi:type="dcterms:W3CDTF">2010-04-16T20:11:30Z</dcterms:created>
  <dcterms:modified xsi:type="dcterms:W3CDTF">2019-02-01T18:43:13Z</dcterms:modified>
</cp:coreProperties>
</file>